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4" r:id="rId23"/>
    <p:sldId id="282" r:id="rId24"/>
    <p:sldId id="279" r:id="rId25"/>
    <p:sldId id="283" r:id="rId26"/>
    <p:sldId id="284" r:id="rId27"/>
    <p:sldId id="285" r:id="rId28"/>
    <p:sldId id="281" r:id="rId29"/>
    <p:sldId id="280" r:id="rId3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3200"/>
            </a:pPr>
            <a:r>
              <a:rPr lang="en-US" dirty="0"/>
              <a:t>EVALUACION </a:t>
            </a:r>
            <a:r>
              <a:rPr lang="en-US" dirty="0" smtClean="0"/>
              <a:t>ACTIVIDADES</a:t>
            </a:r>
            <a:r>
              <a:rPr lang="en-US" baseline="0" dirty="0" smtClean="0"/>
              <a:t> DE DOCENCIA</a:t>
            </a:r>
            <a:endParaRPr lang="en-US" dirty="0"/>
          </a:p>
        </c:rich>
      </c:tx>
      <c:layout/>
      <c:overlay val="0"/>
    </c:title>
    <c:autoTitleDeleted val="0"/>
    <c:plotArea>
      <c:layout/>
      <c:pieChart>
        <c:varyColors val="1"/>
        <c:ser>
          <c:idx val="0"/>
          <c:order val="0"/>
          <c:tx>
            <c:strRef>
              <c:f>Hoja1!$B$1</c:f>
              <c:strCache>
                <c:ptCount val="1"/>
                <c:pt idx="0">
                  <c:v>EVALUACION A DOCENTES</c:v>
                </c:pt>
              </c:strCache>
            </c:strRef>
          </c:tx>
          <c:dLbls>
            <c:dLbl>
              <c:idx val="0"/>
              <c:layout>
                <c:manualLayout>
                  <c:x val="-0.16281683638065717"/>
                  <c:y val="0.20388012443061881"/>
                </c:manualLayout>
              </c:layout>
              <c:spPr/>
              <c:txPr>
                <a:bodyPr/>
                <a:lstStyle/>
                <a:p>
                  <a:pPr>
                    <a:defRPr b="1"/>
                  </a:pPr>
                  <a:endParaRPr lang="es-MX"/>
                </a:p>
              </c:txPr>
              <c:showLegendKey val="0"/>
              <c:showVal val="0"/>
              <c:showCatName val="1"/>
              <c:showSerName val="0"/>
              <c:showPercent val="1"/>
              <c:showBubbleSize val="0"/>
            </c:dLbl>
            <c:dLbl>
              <c:idx val="1"/>
              <c:spPr/>
              <c:txPr>
                <a:bodyPr/>
                <a:lstStyle/>
                <a:p>
                  <a:pPr>
                    <a:defRPr b="1">
                      <a:solidFill>
                        <a:srgbClr val="002060"/>
                      </a:solidFill>
                    </a:defRPr>
                  </a:pPr>
                  <a:endParaRPr lang="es-MX"/>
                </a:p>
              </c:txPr>
              <c:showLegendKey val="0"/>
              <c:showVal val="0"/>
              <c:showCatName val="1"/>
              <c:showSerName val="0"/>
              <c:showPercent val="1"/>
              <c:showBubbleSize val="0"/>
            </c:dLbl>
            <c:dLbl>
              <c:idx val="2"/>
              <c:layout>
                <c:manualLayout>
                  <c:x val="-3.0584033468048178E-3"/>
                  <c:y val="-0.14323286423608611"/>
                </c:manualLayout>
              </c:layout>
              <c:spPr/>
              <c:txPr>
                <a:bodyPr/>
                <a:lstStyle/>
                <a:p>
                  <a:pPr>
                    <a:defRPr b="1"/>
                  </a:pPr>
                  <a:endParaRPr lang="es-MX"/>
                </a:p>
              </c:txPr>
              <c:showLegendKey val="0"/>
              <c:showVal val="0"/>
              <c:showCatName val="1"/>
              <c:showSerName val="0"/>
              <c:showPercent val="1"/>
              <c:showBubbleSize val="0"/>
            </c:dLbl>
            <c:dLbl>
              <c:idx val="3"/>
              <c:layout>
                <c:manualLayout>
                  <c:x val="0.22678644768067666"/>
                  <c:y val="8.6711977057494227E-2"/>
                </c:manualLayout>
              </c:layout>
              <c:spPr/>
              <c:txPr>
                <a:bodyPr/>
                <a:lstStyle/>
                <a:p>
                  <a:pPr>
                    <a:defRPr b="1"/>
                  </a:pPr>
                  <a:endParaRPr lang="es-MX"/>
                </a:p>
              </c:txPr>
              <c:showLegendKey val="0"/>
              <c:showVal val="0"/>
              <c:showCatName val="1"/>
              <c:showSerName val="0"/>
              <c:showPercent val="1"/>
              <c:showBubbleSize val="0"/>
            </c:dLbl>
            <c:showLegendKey val="0"/>
            <c:showVal val="0"/>
            <c:showCatName val="1"/>
            <c:showSerName val="0"/>
            <c:showPercent val="1"/>
            <c:showBubbleSize val="0"/>
            <c:showLeaderLines val="1"/>
          </c:dLbls>
          <c:cat>
            <c:strRef>
              <c:f>Hoja1!$A$2:$A$5</c:f>
              <c:strCache>
                <c:ptCount val="4"/>
                <c:pt idx="0">
                  <c:v>AUTOEVALUACION</c:v>
                </c:pt>
                <c:pt idx="1">
                  <c:v>COHEVALUACION</c:v>
                </c:pt>
                <c:pt idx="2">
                  <c:v>DIRECTIVOS</c:v>
                </c:pt>
                <c:pt idx="3">
                  <c:v>ESTUDIANTES</c:v>
                </c:pt>
              </c:strCache>
            </c:strRef>
          </c:cat>
          <c:val>
            <c:numRef>
              <c:f>Hoja1!$B$2:$B$5</c:f>
              <c:numCache>
                <c:formatCode>General</c:formatCode>
                <c:ptCount val="4"/>
                <c:pt idx="0">
                  <c:v>20</c:v>
                </c:pt>
                <c:pt idx="1">
                  <c:v>20</c:v>
                </c:pt>
                <c:pt idx="2">
                  <c:v>20</c:v>
                </c:pt>
                <c:pt idx="3">
                  <c:v>40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dirty="0"/>
              <a:t>EVALUACION </a:t>
            </a:r>
            <a:r>
              <a:rPr lang="en-US" sz="2800" dirty="0" smtClean="0"/>
              <a:t>ACTIVIDADES</a:t>
            </a:r>
            <a:r>
              <a:rPr lang="en-US" sz="2800" baseline="0" dirty="0" smtClean="0"/>
              <a:t> DE </a:t>
            </a:r>
            <a:r>
              <a:rPr lang="en-US" sz="2800" dirty="0" smtClean="0"/>
              <a:t> </a:t>
            </a:r>
            <a:r>
              <a:rPr lang="en-US" sz="2800" dirty="0"/>
              <a:t>INVESTIGACION</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Hoja1!$B$1</c:f>
              <c:strCache>
                <c:ptCount val="1"/>
                <c:pt idx="0">
                  <c:v>EVALUACION SOLO INVESTIGACION</c:v>
                </c:pt>
              </c:strCache>
            </c:strRef>
          </c:tx>
          <c:invertIfNegative val="0"/>
          <c:cat>
            <c:strRef>
              <c:f>Hoja1!$A$2:$A$4</c:f>
              <c:strCache>
                <c:ptCount val="3"/>
                <c:pt idx="0">
                  <c:v>AUTOEVALUACION</c:v>
                </c:pt>
                <c:pt idx="1">
                  <c:v>COHEVALUACION</c:v>
                </c:pt>
                <c:pt idx="2">
                  <c:v>DIRECTIVOS</c:v>
                </c:pt>
              </c:strCache>
            </c:strRef>
          </c:cat>
          <c:val>
            <c:numRef>
              <c:f>Hoja1!$B$2:$B$4</c:f>
              <c:numCache>
                <c:formatCode>General</c:formatCode>
                <c:ptCount val="3"/>
                <c:pt idx="0">
                  <c:v>20</c:v>
                </c:pt>
                <c:pt idx="1">
                  <c:v>50</c:v>
                </c:pt>
                <c:pt idx="2">
                  <c:v>30</c:v>
                </c:pt>
              </c:numCache>
            </c:numRef>
          </c:val>
        </c:ser>
        <c:dLbls>
          <c:showLegendKey val="0"/>
          <c:showVal val="0"/>
          <c:showCatName val="0"/>
          <c:showSerName val="0"/>
          <c:showPercent val="0"/>
          <c:showBubbleSize val="0"/>
        </c:dLbls>
        <c:gapWidth val="150"/>
        <c:shape val="box"/>
        <c:axId val="40420096"/>
        <c:axId val="73405568"/>
        <c:axId val="0"/>
      </c:bar3DChart>
      <c:catAx>
        <c:axId val="40420096"/>
        <c:scaling>
          <c:orientation val="minMax"/>
        </c:scaling>
        <c:delete val="0"/>
        <c:axPos val="b"/>
        <c:majorTickMark val="out"/>
        <c:minorTickMark val="none"/>
        <c:tickLblPos val="nextTo"/>
        <c:crossAx val="73405568"/>
        <c:crosses val="autoZero"/>
        <c:auto val="1"/>
        <c:lblAlgn val="ctr"/>
        <c:lblOffset val="100"/>
        <c:noMultiLvlLbl val="0"/>
      </c:catAx>
      <c:valAx>
        <c:axId val="73405568"/>
        <c:scaling>
          <c:orientation val="minMax"/>
        </c:scaling>
        <c:delete val="0"/>
        <c:axPos val="l"/>
        <c:majorGridlines/>
        <c:numFmt formatCode="General" sourceLinked="1"/>
        <c:majorTickMark val="out"/>
        <c:minorTickMark val="none"/>
        <c:tickLblPos val="nextTo"/>
        <c:crossAx val="40420096"/>
        <c:crosses val="autoZero"/>
        <c:crossBetween val="between"/>
      </c:valAx>
    </c:plotArea>
    <c:legend>
      <c:legendPos val="r"/>
      <c:layout/>
      <c:overlay val="0"/>
    </c:legend>
    <c:plotVisOnly val="1"/>
    <c:dispBlanksAs val="gap"/>
    <c:showDLblsOverMax val="0"/>
  </c:chart>
  <c:txPr>
    <a:bodyPr/>
    <a:lstStyle/>
    <a:p>
      <a:pPr>
        <a:defRPr sz="1800"/>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44"/>
    </mc:Choice>
    <mc:Fallback>
      <c:style val="44"/>
    </mc:Fallback>
  </mc:AlternateContent>
  <c:chart>
    <c:title>
      <c:tx>
        <c:rich>
          <a:bodyPr/>
          <a:lstStyle/>
          <a:p>
            <a:pPr>
              <a:defRPr/>
            </a:pPr>
            <a:r>
              <a:rPr lang="es-MX"/>
              <a:t>EVALUACION DIRECCION O GESTION ACADEMICA</a:t>
            </a:r>
          </a:p>
        </c:rich>
      </c:tx>
      <c:layout>
        <c:manualLayout>
          <c:xMode val="edge"/>
          <c:yMode val="edge"/>
          <c:x val="0.16930040745246916"/>
          <c:y val="3.3314199656828254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EVALUACION DIRECCION O GESTION ACADEMICA</c:v>
                </c:pt>
              </c:strCache>
            </c:strRef>
          </c:tx>
          <c:dLbls>
            <c:dLbl>
              <c:idx val="0"/>
              <c:layout/>
              <c:tx>
                <c:rich>
                  <a:bodyPr/>
                  <a:lstStyle/>
                  <a:p>
                    <a:r>
                      <a:rPr lang="en-US" b="1" dirty="0" smtClean="0"/>
                      <a:t>AUTO-</a:t>
                    </a:r>
                  </a:p>
                  <a:p>
                    <a:r>
                      <a:rPr lang="en-US" b="1" dirty="0" smtClean="0"/>
                      <a:t>EVALUACION</a:t>
                    </a:r>
                    <a:r>
                      <a:rPr lang="en-US" b="1" dirty="0"/>
                      <a:t>
20%</a:t>
                    </a:r>
                    <a:endParaRPr lang="en-US" dirty="0"/>
                  </a:p>
                </c:rich>
              </c:tx>
              <c:showLegendKey val="0"/>
              <c:showVal val="0"/>
              <c:showCatName val="1"/>
              <c:showSerName val="0"/>
              <c:showPercent val="1"/>
              <c:showBubbleSize val="0"/>
            </c:dLbl>
            <c:dLbl>
              <c:idx val="1"/>
              <c:layout>
                <c:manualLayout>
                  <c:x val="-0.14633807793256612"/>
                  <c:y val="-0.13398897036131788"/>
                </c:manualLayout>
              </c:layout>
              <c:showLegendKey val="0"/>
              <c:showVal val="0"/>
              <c:showCatName val="1"/>
              <c:showSerName val="0"/>
              <c:showPercent val="1"/>
              <c:showBubbleSize val="0"/>
            </c:dLbl>
            <c:dLbl>
              <c:idx val="2"/>
              <c:layout>
                <c:manualLayout>
                  <c:x val="0.22949771603068847"/>
                  <c:y val="-0.22410843239640041"/>
                </c:manualLayout>
              </c:layout>
              <c:showLegendKey val="0"/>
              <c:showVal val="0"/>
              <c:showCatName val="1"/>
              <c:showSerName val="0"/>
              <c:showPercent val="1"/>
              <c:showBubbleSize val="0"/>
            </c:dLbl>
            <c:dLbl>
              <c:idx val="3"/>
              <c:layout/>
              <c:tx>
                <c:rich>
                  <a:bodyPr/>
                  <a:lstStyle/>
                  <a:p>
                    <a:r>
                      <a:rPr lang="en-US" b="1" dirty="0" smtClean="0"/>
                      <a:t>HETERO-</a:t>
                    </a:r>
                  </a:p>
                  <a:p>
                    <a:r>
                      <a:rPr lang="en-US" b="1" dirty="0" smtClean="0"/>
                      <a:t>EVALUACION</a:t>
                    </a:r>
                    <a:r>
                      <a:rPr lang="en-US" b="1" dirty="0"/>
                      <a:t>
20%</a:t>
                    </a:r>
                    <a:endParaRPr lang="en-US" dirty="0"/>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Hoja1!$A$2:$A$5</c:f>
              <c:strCache>
                <c:ptCount val="4"/>
                <c:pt idx="0">
                  <c:v>AUTOEVALUACION</c:v>
                </c:pt>
                <c:pt idx="1">
                  <c:v>COHEVALUACION</c:v>
                </c:pt>
                <c:pt idx="2">
                  <c:v>DIRECTIVOS</c:v>
                </c:pt>
                <c:pt idx="3">
                  <c:v>HETEROEVALUACION</c:v>
                </c:pt>
              </c:strCache>
            </c:strRef>
          </c:cat>
          <c:val>
            <c:numRef>
              <c:f>Hoja1!$B$2:$B$5</c:f>
              <c:numCache>
                <c:formatCode>General</c:formatCode>
                <c:ptCount val="4"/>
                <c:pt idx="0">
                  <c:v>20</c:v>
                </c:pt>
                <c:pt idx="1">
                  <c:v>20</c:v>
                </c:pt>
                <c:pt idx="2">
                  <c:v>40</c:v>
                </c:pt>
                <c:pt idx="3">
                  <c:v>20</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s-MX"/>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C14AC577-3E67-4038-B64A-EFADBA25D210}" type="datetimeFigureOut">
              <a:rPr lang="es-MX" smtClean="0"/>
              <a:t>25/11/2013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0D98CB1-0E66-4608-B81F-2696EBA9EDBB}" type="slidenum">
              <a:rPr lang="es-MX" smtClean="0"/>
              <a:t>‹Nº›</a:t>
            </a:fld>
            <a:endParaRPr lang="es-MX"/>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4AC577-3E67-4038-B64A-EFADBA25D210}" type="datetimeFigureOut">
              <a:rPr lang="es-MX" smtClean="0"/>
              <a:t>25/11/2013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0D98CB1-0E66-4608-B81F-2696EBA9EDBB}"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4AC577-3E67-4038-B64A-EFADBA25D210}" type="datetimeFigureOut">
              <a:rPr lang="es-MX" smtClean="0"/>
              <a:t>25/11/2013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0D98CB1-0E66-4608-B81F-2696EBA9EDBB}"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C14AC577-3E67-4038-B64A-EFADBA25D210}" type="datetimeFigureOut">
              <a:rPr lang="es-MX" smtClean="0"/>
              <a:t>25/11/2013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0D98CB1-0E66-4608-B81F-2696EBA9EDBB}" type="slidenum">
              <a:rPr lang="es-MX" smtClean="0"/>
              <a:t>‹Nº›</a:t>
            </a:fld>
            <a:endParaRPr lang="es-MX"/>
          </a:p>
        </p:txBody>
      </p:sp>
      <p:sp>
        <p:nvSpPr>
          <p:cNvPr id="8" name="Content Placeholder 7"/>
          <p:cNvSpPr>
            <a:spLocks noGrp="1"/>
          </p:cNvSpPr>
          <p:nvPr>
            <p:ph sz="quarter" idx="13"/>
          </p:nvPr>
        </p:nvSpPr>
        <p:spPr>
          <a:xfrm>
            <a:off x="609600" y="1600200"/>
            <a:ext cx="792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14AC577-3E67-4038-B64A-EFADBA25D210}" type="datetimeFigureOut">
              <a:rPr lang="es-MX" smtClean="0"/>
              <a:t>25/11/2013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0D98CB1-0E66-4608-B81F-2696EBA9EDBB}"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C14AC577-3E67-4038-B64A-EFADBA25D210}" type="datetimeFigureOut">
              <a:rPr lang="es-MX" smtClean="0"/>
              <a:t>25/11/2013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0D98CB1-0E66-4608-B81F-2696EBA9EDBB}"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C14AC577-3E67-4038-B64A-EFADBA25D210}" type="datetimeFigureOut">
              <a:rPr lang="es-MX" smtClean="0"/>
              <a:t>25/11/2013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0D98CB1-0E66-4608-B81F-2696EBA9EDBB}"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14AC577-3E67-4038-B64A-EFADBA25D210}" type="datetimeFigureOut">
              <a:rPr lang="es-MX" smtClean="0"/>
              <a:t>25/11/2013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0D98CB1-0E66-4608-B81F-2696EBA9EDBB}"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AC577-3E67-4038-B64A-EFADBA25D210}" type="datetimeFigureOut">
              <a:rPr lang="es-MX" smtClean="0"/>
              <a:t>25/11/2013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70D98CB1-0E66-4608-B81F-2696EBA9EDBB}"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4AC577-3E67-4038-B64A-EFADBA25D210}" type="datetimeFigureOut">
              <a:rPr lang="es-MX" smtClean="0"/>
              <a:t>25/11/2013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0D98CB1-0E66-4608-B81F-2696EBA9EDBB}"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4AC577-3E67-4038-B64A-EFADBA25D210}" type="datetimeFigureOut">
              <a:rPr lang="es-MX" smtClean="0"/>
              <a:t>25/11/2013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0D98CB1-0E66-4608-B81F-2696EBA9EDBB}"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C14AC577-3E67-4038-B64A-EFADBA25D210}" type="datetimeFigureOut">
              <a:rPr lang="es-MX" smtClean="0"/>
              <a:t>25/11/2013</a:t>
            </a:fld>
            <a:endParaRPr lang="es-MX"/>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MX"/>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70D98CB1-0E66-4608-B81F-2696EBA9EDBB}" type="slidenum">
              <a:rPr lang="es-MX" smtClean="0"/>
              <a:t>‹Nº›</a:t>
            </a:fld>
            <a:endParaRPr lang="es-MX"/>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835696" y="5733256"/>
            <a:ext cx="6872808" cy="697632"/>
          </a:xfrm>
        </p:spPr>
        <p:txBody>
          <a:bodyPr>
            <a:normAutofit/>
          </a:bodyPr>
          <a:lstStyle/>
          <a:p>
            <a:r>
              <a:rPr lang="es-MX" sz="3200" b="1" dirty="0" smtClean="0"/>
              <a:t>Ing. LUIS CAMPUZANO CASTRO Mg. Sc.</a:t>
            </a:r>
            <a:endParaRPr lang="es-MX" sz="3200" b="1" dirty="0"/>
          </a:p>
        </p:txBody>
      </p:sp>
      <p:sp>
        <p:nvSpPr>
          <p:cNvPr id="2" name="1 Título"/>
          <p:cNvSpPr>
            <a:spLocks noGrp="1"/>
          </p:cNvSpPr>
          <p:nvPr>
            <p:ph type="ctrTitle"/>
          </p:nvPr>
        </p:nvSpPr>
        <p:spPr>
          <a:xfrm>
            <a:off x="395536" y="332656"/>
            <a:ext cx="8446399" cy="2376264"/>
          </a:xfrm>
        </p:spPr>
        <p:txBody>
          <a:bodyPr/>
          <a:lstStyle/>
          <a:p>
            <a:r>
              <a:rPr lang="es-MX" sz="4000" b="1" dirty="0" smtClean="0"/>
              <a:t>INSTRUCTIVO PARA EVALUACION DEL DESEMPEÑO DOCENTE DE LA UNIVERSIDAD TECNICA DE </a:t>
            </a:r>
            <a:r>
              <a:rPr lang="es-MX" sz="4000" b="1" dirty="0" smtClean="0"/>
              <a:t>MACHALA</a:t>
            </a:r>
            <a:br>
              <a:rPr lang="es-MX" sz="4000" b="1" dirty="0" smtClean="0"/>
            </a:br>
            <a:r>
              <a:rPr lang="es-MX" sz="4000" b="1" dirty="0" smtClean="0"/>
              <a:t>2013</a:t>
            </a:r>
            <a:endParaRPr lang="es-MX" sz="4000" b="1" dirty="0"/>
          </a:p>
        </p:txBody>
      </p:sp>
      <p:pic>
        <p:nvPicPr>
          <p:cNvPr id="4" name="3 Imagen"/>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t="18840" b="17896"/>
          <a:stretch/>
        </p:blipFill>
        <p:spPr>
          <a:xfrm>
            <a:off x="1371468" y="2708920"/>
            <a:ext cx="6374094" cy="3024336"/>
          </a:xfrm>
          <a:prstGeom prst="rect">
            <a:avLst/>
          </a:prstGeom>
        </p:spPr>
      </p:pic>
    </p:spTree>
    <p:extLst>
      <p:ext uri="{BB962C8B-B14F-4D97-AF65-F5344CB8AC3E}">
        <p14:creationId xmlns:p14="http://schemas.microsoft.com/office/powerpoint/2010/main" val="253755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16632"/>
            <a:ext cx="7924800" cy="1008112"/>
          </a:xfrm>
        </p:spPr>
        <p:txBody>
          <a:bodyPr/>
          <a:lstStyle/>
          <a:p>
            <a:r>
              <a:rPr lang="es-ES" b="1" dirty="0"/>
              <a:t>6.- ACTIVIDADES DE INVESTIGACIÓN </a:t>
            </a:r>
            <a:r>
              <a:rPr lang="es-ES" b="1" dirty="0" smtClean="0"/>
              <a:t>GENERATIVA. (art. 7 </a:t>
            </a:r>
            <a:r>
              <a:rPr lang="es-ES" b="1" dirty="0" err="1" smtClean="0"/>
              <a:t>rcepises</a:t>
            </a:r>
            <a:r>
              <a:rPr lang="es-ES" b="1" dirty="0" smtClean="0"/>
              <a:t>)</a:t>
            </a:r>
            <a:endParaRPr lang="es-MX" b="1" dirty="0"/>
          </a:p>
        </p:txBody>
      </p:sp>
      <p:sp>
        <p:nvSpPr>
          <p:cNvPr id="3" name="2 Marcador de contenido"/>
          <p:cNvSpPr>
            <a:spLocks noGrp="1"/>
          </p:cNvSpPr>
          <p:nvPr>
            <p:ph sz="quarter" idx="13"/>
          </p:nvPr>
        </p:nvSpPr>
        <p:spPr>
          <a:xfrm>
            <a:off x="179512" y="980728"/>
            <a:ext cx="8784976" cy="5760640"/>
          </a:xfrm>
        </p:spPr>
        <p:txBody>
          <a:bodyPr>
            <a:noAutofit/>
          </a:bodyPr>
          <a:lstStyle/>
          <a:p>
            <a:r>
              <a:rPr lang="es-MX" sz="2000" b="1" dirty="0" smtClean="0">
                <a:latin typeface="Arial" pitchFamily="34" charset="0"/>
                <a:cs typeface="Arial" pitchFamily="34" charset="0"/>
              </a:rPr>
              <a:t>7</a:t>
            </a:r>
            <a:r>
              <a:rPr lang="es-MX" sz="2000" b="1" dirty="0">
                <a:latin typeface="Arial" pitchFamily="34" charset="0"/>
                <a:cs typeface="Arial" pitchFamily="34" charset="0"/>
              </a:rPr>
              <a:t>. Diseño, gestión y participación en redes y programas de investigación local, nacional </a:t>
            </a:r>
            <a:r>
              <a:rPr lang="es-MX" sz="2000" b="1" dirty="0" smtClean="0">
                <a:latin typeface="Arial" pitchFamily="34" charset="0"/>
                <a:cs typeface="Arial" pitchFamily="34" charset="0"/>
              </a:rPr>
              <a:t>e internacional</a:t>
            </a:r>
            <a:r>
              <a:rPr lang="es-MX" sz="2000" b="1" dirty="0">
                <a:latin typeface="Arial" pitchFamily="34" charset="0"/>
                <a:cs typeface="Arial" pitchFamily="34" charset="0"/>
              </a:rPr>
              <a:t>;</a:t>
            </a:r>
          </a:p>
          <a:p>
            <a:r>
              <a:rPr lang="es-MX" sz="2000" b="1" dirty="0">
                <a:latin typeface="Arial" pitchFamily="34" charset="0"/>
                <a:cs typeface="Arial" pitchFamily="34" charset="0"/>
              </a:rPr>
              <a:t>8. Participación en comités o consejos académicos y editoriales de revistas científicas </a:t>
            </a:r>
            <a:r>
              <a:rPr lang="es-MX" sz="2000" b="1" dirty="0" smtClean="0">
                <a:latin typeface="Arial" pitchFamily="34" charset="0"/>
                <a:cs typeface="Arial" pitchFamily="34" charset="0"/>
              </a:rPr>
              <a:t>y académicas </a:t>
            </a:r>
            <a:r>
              <a:rPr lang="es-MX" sz="2000" b="1" dirty="0">
                <a:latin typeface="Arial" pitchFamily="34" charset="0"/>
                <a:cs typeface="Arial" pitchFamily="34" charset="0"/>
              </a:rPr>
              <a:t>indexadas y de alto impacto científico o académico;</a:t>
            </a:r>
          </a:p>
          <a:p>
            <a:r>
              <a:rPr lang="es-MX" sz="2000" b="1" dirty="0">
                <a:latin typeface="Arial" pitchFamily="34" charset="0"/>
                <a:cs typeface="Arial" pitchFamily="34" charset="0"/>
              </a:rPr>
              <a:t>9. Difusión de resultados y beneficios sociales de la investigación, a través de </a:t>
            </a:r>
            <a:r>
              <a:rPr lang="es-MX" sz="2000" b="1" dirty="0" smtClean="0">
                <a:latin typeface="Arial" pitchFamily="34" charset="0"/>
                <a:cs typeface="Arial" pitchFamily="34" charset="0"/>
              </a:rPr>
              <a:t>publicaciones, producciones </a:t>
            </a:r>
            <a:r>
              <a:rPr lang="es-MX" sz="2000" b="1" dirty="0">
                <a:latin typeface="Arial" pitchFamily="34" charset="0"/>
                <a:cs typeface="Arial" pitchFamily="34" charset="0"/>
              </a:rPr>
              <a:t>artísticas, actuaciones, conciertos, creación u organización de instalaciones </a:t>
            </a:r>
            <a:r>
              <a:rPr lang="es-MX" sz="2000" b="1" dirty="0" smtClean="0">
                <a:latin typeface="Arial" pitchFamily="34" charset="0"/>
                <a:cs typeface="Arial" pitchFamily="34" charset="0"/>
              </a:rPr>
              <a:t>y de </a:t>
            </a:r>
            <a:r>
              <a:rPr lang="es-MX" sz="2000" b="1" dirty="0">
                <a:latin typeface="Arial" pitchFamily="34" charset="0"/>
                <a:cs typeface="Arial" pitchFamily="34" charset="0"/>
              </a:rPr>
              <a:t>exposiciones , entre otros;</a:t>
            </a:r>
          </a:p>
          <a:p>
            <a:r>
              <a:rPr lang="es-MX" sz="2000" b="1" dirty="0">
                <a:latin typeface="Arial" pitchFamily="34" charset="0"/>
                <a:cs typeface="Arial" pitchFamily="34" charset="0"/>
              </a:rPr>
              <a:t>10. Dirección o participación en colectivos académicos de debate para la presentación </a:t>
            </a:r>
            <a:r>
              <a:rPr lang="es-MX" sz="2000" b="1" dirty="0" smtClean="0">
                <a:latin typeface="Arial" pitchFamily="34" charset="0"/>
                <a:cs typeface="Arial" pitchFamily="34" charset="0"/>
              </a:rPr>
              <a:t>de avances </a:t>
            </a:r>
            <a:r>
              <a:rPr lang="es-MX" sz="2000" b="1" dirty="0">
                <a:latin typeface="Arial" pitchFamily="34" charset="0"/>
                <a:cs typeface="Arial" pitchFamily="34" charset="0"/>
              </a:rPr>
              <a:t>y resultados de investigaciones; </a:t>
            </a:r>
          </a:p>
          <a:p>
            <a:r>
              <a:rPr lang="es-MX" sz="2000" b="1" dirty="0">
                <a:latin typeface="Arial" pitchFamily="34" charset="0"/>
                <a:cs typeface="Arial" pitchFamily="34" charset="0"/>
              </a:rPr>
              <a:t>11. Vinculación con la sociedad a través de proyectos de investigación e innovación con </a:t>
            </a:r>
            <a:r>
              <a:rPr lang="es-MX" sz="2000" b="1" dirty="0" smtClean="0">
                <a:latin typeface="Arial" pitchFamily="34" charset="0"/>
                <a:cs typeface="Arial" pitchFamily="34" charset="0"/>
              </a:rPr>
              <a:t>fines sociales</a:t>
            </a:r>
            <a:r>
              <a:rPr lang="es-MX" sz="2000" b="1" dirty="0">
                <a:latin typeface="Arial" pitchFamily="34" charset="0"/>
                <a:cs typeface="Arial" pitchFamily="34" charset="0"/>
              </a:rPr>
              <a:t>, artísticos, productivos y empresariales. La participación en trabajos de </a:t>
            </a:r>
            <a:r>
              <a:rPr lang="es-MX" sz="2000" b="1" dirty="0" smtClean="0">
                <a:latin typeface="Arial" pitchFamily="34" charset="0"/>
                <a:cs typeface="Arial" pitchFamily="34" charset="0"/>
              </a:rPr>
              <a:t>consultaría institucional </a:t>
            </a:r>
            <a:r>
              <a:rPr lang="es-MX" sz="2000" b="1" dirty="0">
                <a:latin typeface="Arial" pitchFamily="34" charset="0"/>
                <a:cs typeface="Arial" pitchFamily="34" charset="0"/>
              </a:rPr>
              <a:t>y la prestación de servicios institucionales no se reconocerán </a:t>
            </a:r>
            <a:r>
              <a:rPr lang="es-MX" sz="2000" b="1" dirty="0" smtClean="0">
                <a:latin typeface="Arial" pitchFamily="34" charset="0"/>
                <a:cs typeface="Arial" pitchFamily="34" charset="0"/>
              </a:rPr>
              <a:t>como actividades </a:t>
            </a:r>
            <a:r>
              <a:rPr lang="es-MX" sz="2000" b="1" dirty="0">
                <a:latin typeface="Arial" pitchFamily="34" charset="0"/>
                <a:cs typeface="Arial" pitchFamily="34" charset="0"/>
              </a:rPr>
              <a:t>de investigación dentro de la dedicación horaria.</a:t>
            </a:r>
          </a:p>
        </p:txBody>
      </p:sp>
    </p:spTree>
    <p:extLst>
      <p:ext uri="{BB962C8B-B14F-4D97-AF65-F5344CB8AC3E}">
        <p14:creationId xmlns:p14="http://schemas.microsoft.com/office/powerpoint/2010/main" val="4168344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7.- ACTIVIDADES DE </a:t>
            </a:r>
            <a:r>
              <a:rPr lang="es-ES" b="1" dirty="0" err="1" smtClean="0"/>
              <a:t>direccion</a:t>
            </a:r>
            <a:r>
              <a:rPr lang="es-ES" b="1" dirty="0" smtClean="0"/>
              <a:t> o GESTIÓN ACADÉMICA (art. 8 </a:t>
            </a:r>
            <a:r>
              <a:rPr lang="es-ES" b="1" dirty="0" err="1" smtClean="0"/>
              <a:t>rcepises</a:t>
            </a:r>
            <a:r>
              <a:rPr lang="es-ES" b="1" dirty="0" smtClean="0"/>
              <a:t>)</a:t>
            </a:r>
            <a:endParaRPr lang="es-MX" dirty="0"/>
          </a:p>
        </p:txBody>
      </p:sp>
      <p:sp>
        <p:nvSpPr>
          <p:cNvPr id="3" name="2 Marcador de contenido"/>
          <p:cNvSpPr>
            <a:spLocks noGrp="1"/>
          </p:cNvSpPr>
          <p:nvPr>
            <p:ph sz="quarter" idx="13"/>
          </p:nvPr>
        </p:nvSpPr>
        <p:spPr>
          <a:xfrm>
            <a:off x="179512" y="1700808"/>
            <a:ext cx="8712968" cy="4608512"/>
          </a:xfrm>
        </p:spPr>
        <p:txBody>
          <a:bodyPr>
            <a:noAutofit/>
          </a:bodyPr>
          <a:lstStyle/>
          <a:p>
            <a:r>
              <a:rPr lang="es-ES" sz="2400" b="1" dirty="0">
                <a:latin typeface="Arial" pitchFamily="34" charset="0"/>
                <a:cs typeface="Arial" pitchFamily="34" charset="0"/>
              </a:rPr>
              <a:t>Se consideran actividades relacionadas con la dirección de unidades académicas, administración institucional, relacionadas con  los procesos académicos. Los aspectos o actividades específicos a evaluarse en este ámbito son tres:</a:t>
            </a:r>
            <a:endParaRPr lang="es-MX" sz="2400" b="1" dirty="0">
              <a:latin typeface="Arial" pitchFamily="34" charset="0"/>
              <a:cs typeface="Arial" pitchFamily="34" charset="0"/>
            </a:endParaRPr>
          </a:p>
          <a:p>
            <a:pPr lvl="0"/>
            <a:r>
              <a:rPr lang="es-ES" sz="2400" b="1" dirty="0">
                <a:latin typeface="Arial" pitchFamily="34" charset="0"/>
                <a:cs typeface="Arial" pitchFamily="34" charset="0"/>
              </a:rPr>
              <a:t>Dirección o Coordinación de: Facultad, Escuela, Centro, Departamento, área,  programa, u otro tipo de unidad académica; y,</a:t>
            </a:r>
            <a:endParaRPr lang="es-MX" sz="2400" b="1" dirty="0">
              <a:latin typeface="Arial" pitchFamily="34" charset="0"/>
              <a:cs typeface="Arial" pitchFamily="34" charset="0"/>
            </a:endParaRPr>
          </a:p>
          <a:p>
            <a:pPr lvl="0"/>
            <a:r>
              <a:rPr lang="es-ES" sz="2400" b="1" dirty="0">
                <a:latin typeface="Arial" pitchFamily="34" charset="0"/>
                <a:cs typeface="Arial" pitchFamily="34" charset="0"/>
              </a:rPr>
              <a:t>Participación en comités, consejos académicos, directivos, Universitarios.</a:t>
            </a:r>
            <a:endParaRPr lang="es-MX" sz="2400" b="1" dirty="0">
              <a:latin typeface="Arial" pitchFamily="34" charset="0"/>
              <a:cs typeface="Arial" pitchFamily="34" charset="0"/>
            </a:endParaRPr>
          </a:p>
          <a:p>
            <a:pPr lvl="0"/>
            <a:r>
              <a:rPr lang="es-ES" sz="2400" b="1" dirty="0">
                <a:latin typeface="Arial" pitchFamily="34" charset="0"/>
                <a:cs typeface="Arial" pitchFamily="34" charset="0"/>
              </a:rPr>
              <a:t>Participación en comisiones </a:t>
            </a:r>
            <a:r>
              <a:rPr lang="es-ES" sz="2400" b="1" dirty="0" smtClean="0">
                <a:latin typeface="Arial" pitchFamily="34" charset="0"/>
                <a:cs typeface="Arial" pitchFamily="34" charset="0"/>
              </a:rPr>
              <a:t>especiales</a:t>
            </a:r>
            <a:endParaRPr lang="es-MX" sz="2400" b="1" dirty="0">
              <a:latin typeface="Arial" pitchFamily="34" charset="0"/>
              <a:cs typeface="Arial" pitchFamily="34" charset="0"/>
            </a:endParaRPr>
          </a:p>
        </p:txBody>
      </p:sp>
    </p:spTree>
    <p:extLst>
      <p:ext uri="{BB962C8B-B14F-4D97-AF65-F5344CB8AC3E}">
        <p14:creationId xmlns:p14="http://schemas.microsoft.com/office/powerpoint/2010/main" val="3459184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16632"/>
            <a:ext cx="7924800" cy="1008112"/>
          </a:xfrm>
        </p:spPr>
        <p:txBody>
          <a:bodyPr/>
          <a:lstStyle/>
          <a:p>
            <a:r>
              <a:rPr lang="es-ES" b="1" dirty="0"/>
              <a:t>8.- ACTIVIDADES DE VINCULACIÓN CON LA COLECTIVIDAD</a:t>
            </a:r>
            <a:r>
              <a:rPr lang="es-ES" b="1" dirty="0" smtClean="0"/>
              <a:t>.</a:t>
            </a:r>
            <a:r>
              <a:rPr lang="es-MX" b="1" dirty="0"/>
              <a:t> </a:t>
            </a:r>
            <a:r>
              <a:rPr lang="es-MX" b="1" dirty="0" smtClean="0"/>
              <a:t>(art. 9 </a:t>
            </a:r>
            <a:r>
              <a:rPr lang="es-MX" b="1" dirty="0" err="1" smtClean="0"/>
              <a:t>rcepises</a:t>
            </a:r>
            <a:r>
              <a:rPr lang="es-MX" b="1" dirty="0" smtClean="0"/>
              <a:t>)</a:t>
            </a:r>
            <a:endParaRPr lang="es-MX" b="1" dirty="0"/>
          </a:p>
        </p:txBody>
      </p:sp>
      <p:sp>
        <p:nvSpPr>
          <p:cNvPr id="3" name="2 Marcador de contenido"/>
          <p:cNvSpPr>
            <a:spLocks noGrp="1"/>
          </p:cNvSpPr>
          <p:nvPr>
            <p:ph sz="quarter" idx="13"/>
          </p:nvPr>
        </p:nvSpPr>
        <p:spPr>
          <a:xfrm>
            <a:off x="107504" y="1196752"/>
            <a:ext cx="8784976" cy="5400600"/>
          </a:xfrm>
        </p:spPr>
        <p:txBody>
          <a:bodyPr>
            <a:normAutofit fontScale="85000" lnSpcReduction="20000"/>
          </a:bodyPr>
          <a:lstStyle/>
          <a:p>
            <a:r>
              <a:rPr lang="es-MX" sz="2400" b="1" dirty="0">
                <a:latin typeface="Arial" pitchFamily="34" charset="0"/>
                <a:cs typeface="Arial" pitchFamily="34" charset="0"/>
              </a:rPr>
              <a:t>En las universidades y </a:t>
            </a:r>
            <a:r>
              <a:rPr lang="es-MX" sz="2400" b="1" dirty="0" smtClean="0">
                <a:latin typeface="Arial" pitchFamily="34" charset="0"/>
                <a:cs typeface="Arial" pitchFamily="34" charset="0"/>
              </a:rPr>
              <a:t>escuelas politécnicas </a:t>
            </a:r>
            <a:r>
              <a:rPr lang="es-MX" sz="2400" b="1" dirty="0">
                <a:latin typeface="Arial" pitchFamily="34" charset="0"/>
                <a:cs typeface="Arial" pitchFamily="34" charset="0"/>
              </a:rPr>
              <a:t>públicas y particulares las actividades de vinculación con la sociedad </a:t>
            </a:r>
            <a:r>
              <a:rPr lang="es-MX" sz="2400" b="1" dirty="0" smtClean="0">
                <a:latin typeface="Arial" pitchFamily="34" charset="0"/>
                <a:cs typeface="Arial" pitchFamily="34" charset="0"/>
              </a:rPr>
              <a:t>deberán enmarcarse </a:t>
            </a:r>
            <a:r>
              <a:rPr lang="es-MX" sz="2400" b="1" dirty="0">
                <a:latin typeface="Arial" pitchFamily="34" charset="0"/>
                <a:cs typeface="Arial" pitchFamily="34" charset="0"/>
              </a:rPr>
              <a:t>dentro de las actividades de docencia, investigación o gestión académica, conforme </a:t>
            </a:r>
            <a:r>
              <a:rPr lang="es-MX" sz="2400" b="1" dirty="0" smtClean="0">
                <a:latin typeface="Arial" pitchFamily="34" charset="0"/>
                <a:cs typeface="Arial" pitchFamily="34" charset="0"/>
              </a:rPr>
              <a:t>a lo </a:t>
            </a:r>
            <a:r>
              <a:rPr lang="es-MX" sz="2400" b="1" dirty="0">
                <a:latin typeface="Arial" pitchFamily="34" charset="0"/>
                <a:cs typeface="Arial" pitchFamily="34" charset="0"/>
              </a:rPr>
              <a:t>dispuesto en </a:t>
            </a:r>
            <a:r>
              <a:rPr lang="es-MX" sz="2400" b="1" dirty="0" smtClean="0">
                <a:latin typeface="Arial" pitchFamily="34" charset="0"/>
                <a:cs typeface="Arial" pitchFamily="34" charset="0"/>
              </a:rPr>
              <a:t>el RCEPISES.</a:t>
            </a:r>
          </a:p>
          <a:p>
            <a:pPr lvl="0"/>
            <a:r>
              <a:rPr lang="es-ES" sz="2400" b="1" dirty="0">
                <a:latin typeface="Arial" pitchFamily="34" charset="0"/>
                <a:cs typeface="Arial" pitchFamily="34" charset="0"/>
              </a:rPr>
              <a:t>Elaboración de proyectos y su negociación con empresas y organizaciones.</a:t>
            </a:r>
            <a:endParaRPr lang="es-MX" sz="2400" b="1" dirty="0">
              <a:latin typeface="Arial" pitchFamily="34" charset="0"/>
              <a:cs typeface="Arial" pitchFamily="34" charset="0"/>
            </a:endParaRPr>
          </a:p>
          <a:p>
            <a:pPr lvl="0"/>
            <a:r>
              <a:rPr lang="es-ES" sz="2400" b="1" dirty="0">
                <a:latin typeface="Arial" pitchFamily="34" charset="0"/>
                <a:cs typeface="Arial" pitchFamily="34" charset="0"/>
              </a:rPr>
              <a:t>Dirección y participación en proyectos de capacitación, educación continua, consultorías y pasantías de profesores y estudiantes; </a:t>
            </a:r>
            <a:endParaRPr lang="es-MX" sz="2400" b="1" dirty="0">
              <a:latin typeface="Arial" pitchFamily="34" charset="0"/>
              <a:cs typeface="Arial" pitchFamily="34" charset="0"/>
            </a:endParaRPr>
          </a:p>
          <a:p>
            <a:pPr lvl="0"/>
            <a:r>
              <a:rPr lang="es-ES" sz="2400" b="1" dirty="0">
                <a:latin typeface="Arial" pitchFamily="34" charset="0"/>
                <a:cs typeface="Arial" pitchFamily="34" charset="0"/>
              </a:rPr>
              <a:t>Dirección y participación en proyectos de extensión social o cultural de la institución.</a:t>
            </a:r>
            <a:endParaRPr lang="es-MX" sz="2400" b="1" dirty="0">
              <a:latin typeface="Arial" pitchFamily="34" charset="0"/>
              <a:cs typeface="Arial" pitchFamily="34" charset="0"/>
            </a:endParaRPr>
          </a:p>
          <a:p>
            <a:pPr lvl="0"/>
            <a:r>
              <a:rPr lang="es-ES" sz="2400" b="1" dirty="0">
                <a:latin typeface="Arial" pitchFamily="34" charset="0"/>
                <a:cs typeface="Arial" pitchFamily="34" charset="0"/>
              </a:rPr>
              <a:t>Dirección y participación en proyectos de cooperación interuniversitaria.</a:t>
            </a:r>
            <a:endParaRPr lang="es-MX" sz="2400" b="1" dirty="0">
              <a:latin typeface="Arial" pitchFamily="34" charset="0"/>
              <a:cs typeface="Arial" pitchFamily="34" charset="0"/>
            </a:endParaRPr>
          </a:p>
          <a:p>
            <a:pPr lvl="0"/>
            <a:r>
              <a:rPr lang="es-ES" sz="2400" b="1" dirty="0">
                <a:latin typeface="Arial" pitchFamily="34" charset="0"/>
                <a:cs typeface="Arial" pitchFamily="34" charset="0"/>
              </a:rPr>
              <a:t>Participación en organismos vinculados a la educación superior, la ciencia, la tecnología o la cultura; </a:t>
            </a:r>
            <a:endParaRPr lang="es-MX" sz="2400" b="1" dirty="0">
              <a:latin typeface="Arial" pitchFamily="34" charset="0"/>
              <a:cs typeface="Arial" pitchFamily="34" charset="0"/>
            </a:endParaRPr>
          </a:p>
          <a:p>
            <a:pPr lvl="0"/>
            <a:r>
              <a:rPr lang="es-ES" sz="2400" b="1" dirty="0">
                <a:latin typeface="Arial" pitchFamily="34" charset="0"/>
                <a:cs typeface="Arial" pitchFamily="34" charset="0"/>
              </a:rPr>
              <a:t>Actividades realizadas en su calidad de profesor invitado o visitante</a:t>
            </a:r>
            <a:r>
              <a:rPr lang="es-ES" sz="2400" b="1" dirty="0" smtClean="0">
                <a:latin typeface="Arial" pitchFamily="34" charset="0"/>
                <a:cs typeface="Arial" pitchFamily="34" charset="0"/>
              </a:rPr>
              <a:t>.</a:t>
            </a:r>
            <a:endParaRPr lang="es-MX" sz="2400" b="1" dirty="0">
              <a:latin typeface="Arial" pitchFamily="34" charset="0"/>
              <a:cs typeface="Arial" pitchFamily="34" charset="0"/>
            </a:endParaRPr>
          </a:p>
        </p:txBody>
      </p:sp>
    </p:spTree>
    <p:extLst>
      <p:ext uri="{BB962C8B-B14F-4D97-AF65-F5344CB8AC3E}">
        <p14:creationId xmlns:p14="http://schemas.microsoft.com/office/powerpoint/2010/main" val="4210871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9.- COMPROMISO </a:t>
            </a:r>
            <a:r>
              <a:rPr lang="es-ES" b="1" dirty="0" smtClean="0"/>
              <a:t>INSTITUCIONAL</a:t>
            </a:r>
            <a:endParaRPr lang="es-MX" dirty="0"/>
          </a:p>
        </p:txBody>
      </p:sp>
      <p:sp>
        <p:nvSpPr>
          <p:cNvPr id="3" name="2 Marcador de contenido"/>
          <p:cNvSpPr>
            <a:spLocks noGrp="1"/>
          </p:cNvSpPr>
          <p:nvPr>
            <p:ph sz="quarter" idx="13"/>
          </p:nvPr>
        </p:nvSpPr>
        <p:spPr>
          <a:xfrm>
            <a:off x="251520" y="1916832"/>
            <a:ext cx="8640960" cy="4392488"/>
          </a:xfrm>
        </p:spPr>
        <p:txBody>
          <a:bodyPr>
            <a:noAutofit/>
          </a:bodyPr>
          <a:lstStyle/>
          <a:p>
            <a:r>
              <a:rPr lang="es-ES" sz="2400" b="1" dirty="0">
                <a:latin typeface="Arial" pitchFamily="34" charset="0"/>
                <a:cs typeface="Arial" pitchFamily="34" charset="0"/>
              </a:rPr>
              <a:t>En el ámbito del compromiso institucional  como aspectos a evaluarse está la participación en los procesos de cohesión y desarrollo de la comunidad académica y de la institución en los siguientes  aspectos:</a:t>
            </a:r>
            <a:endParaRPr lang="es-MX" sz="2400" b="1" dirty="0">
              <a:latin typeface="Arial" pitchFamily="34" charset="0"/>
              <a:cs typeface="Arial" pitchFamily="34" charset="0"/>
            </a:endParaRPr>
          </a:p>
          <a:p>
            <a:pPr lvl="0"/>
            <a:r>
              <a:rPr lang="es-ES" sz="2400" b="1" dirty="0">
                <a:latin typeface="Arial" pitchFamily="34" charset="0"/>
                <a:cs typeface="Arial" pitchFamily="34" charset="0"/>
              </a:rPr>
              <a:t>Participación en reuniones institucionales.</a:t>
            </a:r>
            <a:endParaRPr lang="es-MX" sz="2400" b="1" dirty="0">
              <a:latin typeface="Arial" pitchFamily="34" charset="0"/>
              <a:cs typeface="Arial" pitchFamily="34" charset="0"/>
            </a:endParaRPr>
          </a:p>
          <a:p>
            <a:pPr lvl="0"/>
            <a:r>
              <a:rPr lang="es-ES" sz="2400" b="1" dirty="0">
                <a:latin typeface="Arial" pitchFamily="34" charset="0"/>
                <a:cs typeface="Arial" pitchFamily="34" charset="0"/>
              </a:rPr>
              <a:t>Organización, dirección y participación en iniciativas que fortalezcan la imagen institucional; y,</a:t>
            </a:r>
            <a:endParaRPr lang="es-MX" sz="2400" b="1" dirty="0">
              <a:latin typeface="Arial" pitchFamily="34" charset="0"/>
              <a:cs typeface="Arial" pitchFamily="34" charset="0"/>
            </a:endParaRPr>
          </a:p>
          <a:p>
            <a:pPr lvl="0"/>
            <a:r>
              <a:rPr lang="es-ES" sz="2400" b="1" dirty="0">
                <a:latin typeface="Arial" pitchFamily="34" charset="0"/>
                <a:cs typeface="Arial" pitchFamily="34" charset="0"/>
              </a:rPr>
              <a:t>Participación en actividades de cohesión de la comunidad académica</a:t>
            </a:r>
            <a:r>
              <a:rPr lang="es-ES" sz="2400" b="1" dirty="0" smtClean="0">
                <a:latin typeface="Arial" pitchFamily="34" charset="0"/>
                <a:cs typeface="Arial" pitchFamily="34" charset="0"/>
              </a:rPr>
              <a:t>.</a:t>
            </a:r>
            <a:endParaRPr lang="es-MX" sz="2400" b="1" dirty="0">
              <a:latin typeface="Arial" pitchFamily="34" charset="0"/>
              <a:cs typeface="Arial" pitchFamily="34" charset="0"/>
            </a:endParaRPr>
          </a:p>
        </p:txBody>
      </p:sp>
    </p:spTree>
    <p:extLst>
      <p:ext uri="{BB962C8B-B14F-4D97-AF65-F5344CB8AC3E}">
        <p14:creationId xmlns:p14="http://schemas.microsoft.com/office/powerpoint/2010/main" val="290341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188640"/>
            <a:ext cx="7924800" cy="1080120"/>
          </a:xfrm>
        </p:spPr>
        <p:txBody>
          <a:bodyPr/>
          <a:lstStyle/>
          <a:p>
            <a:r>
              <a:rPr lang="es-ES" b="1" dirty="0"/>
              <a:t>10.- PERFIL ACADÉMICO Y COMPETENCIAS ÉTICO – PROFESIONALES</a:t>
            </a:r>
            <a:r>
              <a:rPr lang="es-ES" b="1" dirty="0" smtClean="0"/>
              <a:t>.</a:t>
            </a:r>
            <a:endParaRPr lang="es-MX" dirty="0"/>
          </a:p>
        </p:txBody>
      </p:sp>
      <p:sp>
        <p:nvSpPr>
          <p:cNvPr id="3" name="2 Marcador de contenido"/>
          <p:cNvSpPr>
            <a:spLocks noGrp="1"/>
          </p:cNvSpPr>
          <p:nvPr>
            <p:ph sz="quarter" idx="13"/>
          </p:nvPr>
        </p:nvSpPr>
        <p:spPr>
          <a:xfrm>
            <a:off x="179512" y="1412776"/>
            <a:ext cx="8712968" cy="5184576"/>
          </a:xfrm>
        </p:spPr>
        <p:txBody>
          <a:bodyPr>
            <a:noAutofit/>
          </a:bodyPr>
          <a:lstStyle/>
          <a:p>
            <a:r>
              <a:rPr lang="es-ES" sz="2400" b="1" dirty="0"/>
              <a:t>En el ámbito del perfil académico y competencias ético-profesionales  como aspectos a evaluarse  se determinan los títulos académicos de pregrado y  posgrado, experiencia profesional, actualización de conocimientos, reconocimientos institucionales, práctica de valores éticos. De manera específica comprende los siguientes aspectos</a:t>
            </a:r>
            <a:r>
              <a:rPr lang="es-ES" sz="2400" b="1" dirty="0" smtClean="0"/>
              <a:t>:</a:t>
            </a:r>
            <a:endParaRPr lang="es-MX" sz="2400" b="1" dirty="0"/>
          </a:p>
          <a:p>
            <a:pPr lvl="0"/>
            <a:r>
              <a:rPr lang="es-ES" sz="2400" b="1" dirty="0"/>
              <a:t>Formación académica: posgrados.</a:t>
            </a:r>
            <a:endParaRPr lang="es-MX" sz="2400" b="1" dirty="0"/>
          </a:p>
          <a:p>
            <a:pPr lvl="0"/>
            <a:r>
              <a:rPr lang="es-ES" sz="2400" b="1" dirty="0"/>
              <a:t>Competencia en un segundo idioma. </a:t>
            </a:r>
            <a:endParaRPr lang="es-MX" sz="2400" b="1" dirty="0"/>
          </a:p>
          <a:p>
            <a:pPr lvl="0"/>
            <a:r>
              <a:rPr lang="es-ES" sz="2400" b="1" dirty="0"/>
              <a:t>Capacitación en el campo del conocimiento en que realiza su trabajo académico y en docencia universitaria.</a:t>
            </a:r>
            <a:endParaRPr lang="es-MX" sz="2400" b="1" dirty="0"/>
          </a:p>
          <a:p>
            <a:pPr lvl="0"/>
            <a:r>
              <a:rPr lang="es-ES" sz="2400" b="1" dirty="0"/>
              <a:t>Experiencia profesional.          </a:t>
            </a:r>
            <a:endParaRPr lang="es-MX" sz="2400" b="1" dirty="0"/>
          </a:p>
          <a:p>
            <a:pPr lvl="0"/>
            <a:r>
              <a:rPr lang="es-ES" sz="2400" b="1" dirty="0"/>
              <a:t>Práctica de principios y valores </a:t>
            </a:r>
            <a:r>
              <a:rPr lang="es-ES" sz="2400" b="1" dirty="0" smtClean="0"/>
              <a:t>éticos</a:t>
            </a:r>
            <a:endParaRPr lang="es-MX" sz="2400" b="1" dirty="0"/>
          </a:p>
        </p:txBody>
      </p:sp>
    </p:spTree>
    <p:extLst>
      <p:ext uri="{BB962C8B-B14F-4D97-AF65-F5344CB8AC3E}">
        <p14:creationId xmlns:p14="http://schemas.microsoft.com/office/powerpoint/2010/main" val="3860720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16632"/>
            <a:ext cx="7924800" cy="1143000"/>
          </a:xfrm>
        </p:spPr>
        <p:txBody>
          <a:bodyPr/>
          <a:lstStyle/>
          <a:p>
            <a:r>
              <a:rPr lang="es-ES" b="1" dirty="0"/>
              <a:t>11.- METODOLOGÍA PARA LA APLICACIÓN DE LA  EVALUACIÓN  DEL DESEMPEÑO </a:t>
            </a:r>
            <a:r>
              <a:rPr lang="es-ES" b="1" dirty="0" smtClean="0"/>
              <a:t>DOCENTE</a:t>
            </a:r>
            <a:endParaRPr lang="es-MX" dirty="0"/>
          </a:p>
        </p:txBody>
      </p:sp>
      <p:sp>
        <p:nvSpPr>
          <p:cNvPr id="3" name="2 Marcador de contenido"/>
          <p:cNvSpPr>
            <a:spLocks noGrp="1"/>
          </p:cNvSpPr>
          <p:nvPr>
            <p:ph sz="quarter" idx="13"/>
          </p:nvPr>
        </p:nvSpPr>
        <p:spPr>
          <a:xfrm>
            <a:off x="107504" y="1205345"/>
            <a:ext cx="8856984" cy="5536023"/>
          </a:xfrm>
        </p:spPr>
        <p:txBody>
          <a:bodyPr>
            <a:noAutofit/>
          </a:bodyPr>
          <a:lstStyle/>
          <a:p>
            <a:r>
              <a:rPr lang="es-ES" sz="2400" b="1" dirty="0">
                <a:latin typeface="Arial" pitchFamily="34" charset="0"/>
                <a:cs typeface="Arial" pitchFamily="34" charset="0"/>
              </a:rPr>
              <a:t>Para la evaluación del desempeño docente se hará uso y manejo de Técnicas e instrumentos de autoevaluación,  </a:t>
            </a:r>
            <a:r>
              <a:rPr lang="es-ES" sz="2400" b="1" dirty="0" err="1">
                <a:latin typeface="Arial" pitchFamily="34" charset="0"/>
                <a:cs typeface="Arial" pitchFamily="34" charset="0"/>
              </a:rPr>
              <a:t>coevaluación</a:t>
            </a:r>
            <a:r>
              <a:rPr lang="es-ES" sz="2400" b="1" dirty="0">
                <a:latin typeface="Arial" pitchFamily="34" charset="0"/>
                <a:cs typeface="Arial" pitchFamily="34" charset="0"/>
              </a:rPr>
              <a:t> y  </a:t>
            </a:r>
            <a:r>
              <a:rPr lang="es-ES" sz="2400" b="1" dirty="0" err="1">
                <a:latin typeface="Arial" pitchFamily="34" charset="0"/>
                <a:cs typeface="Arial" pitchFamily="34" charset="0"/>
              </a:rPr>
              <a:t>heteroevaluación</a:t>
            </a:r>
            <a:r>
              <a:rPr lang="es-ES" sz="2400" b="1" dirty="0">
                <a:latin typeface="Arial" pitchFamily="34" charset="0"/>
                <a:cs typeface="Arial" pitchFamily="34" charset="0"/>
              </a:rPr>
              <a:t>, conceptualizándose de la siguiente </a:t>
            </a:r>
            <a:r>
              <a:rPr lang="es-ES" sz="2400" b="1" dirty="0" smtClean="0">
                <a:latin typeface="Arial" pitchFamily="34" charset="0"/>
                <a:cs typeface="Arial" pitchFamily="34" charset="0"/>
              </a:rPr>
              <a:t>manera (Art. 67 RCEPISES):</a:t>
            </a:r>
            <a:endParaRPr lang="es-MX" sz="2400" b="1" dirty="0">
              <a:latin typeface="Arial" pitchFamily="34" charset="0"/>
              <a:cs typeface="Arial" pitchFamily="34" charset="0"/>
            </a:endParaRPr>
          </a:p>
          <a:p>
            <a:r>
              <a:rPr lang="es-MX" sz="2400" b="1" dirty="0">
                <a:latin typeface="Arial" pitchFamily="34" charset="0"/>
                <a:cs typeface="Arial" pitchFamily="34" charset="0"/>
              </a:rPr>
              <a:t>Autoevaluación.- Es la evaluación que el personal académico realiza periódicamente sobre su trabajo y su desempeño académico.</a:t>
            </a:r>
          </a:p>
          <a:p>
            <a:r>
              <a:rPr lang="es-MX" sz="2400" b="1" dirty="0" err="1">
                <a:latin typeface="Arial" pitchFamily="34" charset="0"/>
                <a:cs typeface="Arial" pitchFamily="34" charset="0"/>
              </a:rPr>
              <a:t>Coevaluación</a:t>
            </a:r>
            <a:r>
              <a:rPr lang="es-MX" sz="2400" b="1" dirty="0">
                <a:latin typeface="Arial" pitchFamily="34" charset="0"/>
                <a:cs typeface="Arial" pitchFamily="34" charset="0"/>
              </a:rPr>
              <a:t>.- Es la evaluación que realizan pares académicos y directivos de la institución de educación superior.</a:t>
            </a:r>
          </a:p>
          <a:p>
            <a:r>
              <a:rPr lang="es-MX" sz="2400" b="1" dirty="0" err="1">
                <a:latin typeface="Arial" pitchFamily="34" charset="0"/>
                <a:cs typeface="Arial" pitchFamily="34" charset="0"/>
              </a:rPr>
              <a:t>Heteroevaluación</a:t>
            </a:r>
            <a:r>
              <a:rPr lang="es-MX" sz="2400" b="1" dirty="0">
                <a:latin typeface="Arial" pitchFamily="34" charset="0"/>
                <a:cs typeface="Arial" pitchFamily="34" charset="0"/>
              </a:rPr>
              <a:t>.- Es la evaluación que realizan los estudiantes sobre el proceso de aprendizaje impartido por el personal académico</a:t>
            </a:r>
            <a:r>
              <a:rPr lang="es-MX" sz="2400" b="1" dirty="0" smtClean="0">
                <a:latin typeface="Arial" pitchFamily="34" charset="0"/>
                <a:cs typeface="Arial" pitchFamily="34" charset="0"/>
              </a:rPr>
              <a:t>.</a:t>
            </a:r>
            <a:endParaRPr lang="es-MX" sz="2400" b="1" dirty="0">
              <a:latin typeface="Arial" pitchFamily="34" charset="0"/>
              <a:cs typeface="Arial" pitchFamily="34" charset="0"/>
            </a:endParaRPr>
          </a:p>
        </p:txBody>
      </p:sp>
    </p:spTree>
    <p:extLst>
      <p:ext uri="{BB962C8B-B14F-4D97-AF65-F5344CB8AC3E}">
        <p14:creationId xmlns:p14="http://schemas.microsoft.com/office/powerpoint/2010/main" val="3998976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12.- PROCESO OPERATIVO PARA LA EVALUACIÓN  DEL DESEMPEÑO </a:t>
            </a:r>
            <a:r>
              <a:rPr lang="es-ES" b="1" dirty="0" smtClean="0"/>
              <a:t>DOCENTE</a:t>
            </a:r>
            <a:endParaRPr lang="es-MX" dirty="0"/>
          </a:p>
        </p:txBody>
      </p:sp>
      <p:sp>
        <p:nvSpPr>
          <p:cNvPr id="3" name="2 Marcador de contenido"/>
          <p:cNvSpPr>
            <a:spLocks noGrp="1"/>
          </p:cNvSpPr>
          <p:nvPr>
            <p:ph sz="quarter" idx="13"/>
          </p:nvPr>
        </p:nvSpPr>
        <p:spPr>
          <a:xfrm>
            <a:off x="323528" y="1916832"/>
            <a:ext cx="8496944" cy="4248472"/>
          </a:xfrm>
        </p:spPr>
        <p:txBody>
          <a:bodyPr>
            <a:normAutofit lnSpcReduction="10000"/>
          </a:bodyPr>
          <a:lstStyle/>
          <a:p>
            <a:r>
              <a:rPr lang="es-ES" sz="2400" b="1" dirty="0">
                <a:latin typeface="Arial" pitchFamily="34" charset="0"/>
                <a:cs typeface="Arial" pitchFamily="34" charset="0"/>
              </a:rPr>
              <a:t>Para </a:t>
            </a:r>
            <a:r>
              <a:rPr lang="es-ES" sz="2400" b="1" dirty="0" err="1">
                <a:latin typeface="Arial" pitchFamily="34" charset="0"/>
                <a:cs typeface="Arial" pitchFamily="34" charset="0"/>
              </a:rPr>
              <a:t>operativizar</a:t>
            </a:r>
            <a:r>
              <a:rPr lang="es-ES" sz="2400" b="1" dirty="0">
                <a:latin typeface="Arial" pitchFamily="34" charset="0"/>
                <a:cs typeface="Arial" pitchFamily="34" charset="0"/>
              </a:rPr>
              <a:t> el proceso de evaluación del desempeño docente y considerando que aún cuando, es un proceso integral de todo el colectivo docente, la evaluación es individualizada. Con los informes y perfiles  individuales  se procede a elaborar un informe y perfil general, con el respectivo plan de mejoramiento.</a:t>
            </a:r>
            <a:endParaRPr lang="es-MX" sz="2400" b="1" dirty="0">
              <a:latin typeface="Arial" pitchFamily="34" charset="0"/>
              <a:cs typeface="Arial" pitchFamily="34" charset="0"/>
            </a:endParaRPr>
          </a:p>
          <a:p>
            <a:r>
              <a:rPr lang="es-ES" sz="2400" b="1" dirty="0">
                <a:latin typeface="Arial" pitchFamily="34" charset="0"/>
                <a:cs typeface="Arial" pitchFamily="34" charset="0"/>
              </a:rPr>
              <a:t>La Comisión de Evaluación del Desempeño Docente (CEDD) establecerá el cronograma de las fases de evaluación y aplicación de los instrumentos correspondientes</a:t>
            </a:r>
            <a:r>
              <a:rPr lang="es-ES" sz="2400" b="1" dirty="0" smtClean="0">
                <a:latin typeface="Arial" pitchFamily="34" charset="0"/>
                <a:cs typeface="Arial" pitchFamily="34" charset="0"/>
              </a:rPr>
              <a:t>.</a:t>
            </a:r>
            <a:endParaRPr lang="es-MX" sz="2400" b="1" dirty="0">
              <a:latin typeface="Arial" pitchFamily="34" charset="0"/>
              <a:cs typeface="Arial" pitchFamily="34" charset="0"/>
            </a:endParaRPr>
          </a:p>
        </p:txBody>
      </p:sp>
    </p:spTree>
    <p:extLst>
      <p:ext uri="{BB962C8B-B14F-4D97-AF65-F5344CB8AC3E}">
        <p14:creationId xmlns:p14="http://schemas.microsoft.com/office/powerpoint/2010/main" val="3682560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850106"/>
          </a:xfrm>
        </p:spPr>
        <p:txBody>
          <a:bodyPr/>
          <a:lstStyle/>
          <a:p>
            <a:r>
              <a:rPr lang="es-ES" b="1" dirty="0"/>
              <a:t>13.- FASES DEL PROCESO DE </a:t>
            </a:r>
            <a:r>
              <a:rPr lang="es-ES" b="1" dirty="0" smtClean="0"/>
              <a:t>EVALUACION</a:t>
            </a:r>
            <a:endParaRPr lang="es-MX" dirty="0"/>
          </a:p>
        </p:txBody>
      </p:sp>
      <p:sp>
        <p:nvSpPr>
          <p:cNvPr id="3" name="2 Marcador de contenido"/>
          <p:cNvSpPr>
            <a:spLocks noGrp="1"/>
          </p:cNvSpPr>
          <p:nvPr>
            <p:ph sz="quarter" idx="13"/>
          </p:nvPr>
        </p:nvSpPr>
        <p:spPr>
          <a:xfrm>
            <a:off x="179512" y="1340768"/>
            <a:ext cx="8784976" cy="4968552"/>
          </a:xfrm>
        </p:spPr>
        <p:txBody>
          <a:bodyPr>
            <a:normAutofit fontScale="92500" lnSpcReduction="20000"/>
          </a:bodyPr>
          <a:lstStyle/>
          <a:p>
            <a:r>
              <a:rPr lang="es-ES" sz="2600" b="1" dirty="0">
                <a:latin typeface="Arial" pitchFamily="34" charset="0"/>
                <a:cs typeface="Arial" pitchFamily="34" charset="0"/>
              </a:rPr>
              <a:t>Las fases del proceso de evaluación del  desempeño docente se </a:t>
            </a:r>
            <a:r>
              <a:rPr lang="es-ES" sz="2600" b="1" dirty="0" err="1">
                <a:latin typeface="Arial" pitchFamily="34" charset="0"/>
                <a:cs typeface="Arial" pitchFamily="34" charset="0"/>
              </a:rPr>
              <a:t>operativizan</a:t>
            </a:r>
            <a:r>
              <a:rPr lang="es-ES" sz="2600" b="1" dirty="0">
                <a:latin typeface="Arial" pitchFamily="34" charset="0"/>
                <a:cs typeface="Arial" pitchFamily="34" charset="0"/>
              </a:rPr>
              <a:t>  con los respectivos  instrumentos, los cuales constan en el Anexo 1 del presente instructivo y son las siguientes:</a:t>
            </a:r>
            <a:endParaRPr lang="es-MX" sz="2600" b="1" dirty="0">
              <a:latin typeface="Arial" pitchFamily="34" charset="0"/>
              <a:cs typeface="Arial" pitchFamily="34" charset="0"/>
            </a:endParaRPr>
          </a:p>
          <a:p>
            <a:r>
              <a:rPr lang="es-ES" sz="2600" b="1" dirty="0">
                <a:latin typeface="Arial" pitchFamily="34" charset="0"/>
                <a:cs typeface="Arial" pitchFamily="34" charset="0"/>
              </a:rPr>
              <a:t> </a:t>
            </a:r>
            <a:endParaRPr lang="es-MX" sz="2600" b="1" dirty="0">
              <a:latin typeface="Arial" pitchFamily="34" charset="0"/>
              <a:cs typeface="Arial" pitchFamily="34" charset="0"/>
            </a:endParaRPr>
          </a:p>
          <a:p>
            <a:r>
              <a:rPr lang="es-ES" sz="2600" b="1" dirty="0">
                <a:latin typeface="Arial" pitchFamily="34" charset="0"/>
                <a:cs typeface="Arial" pitchFamily="34" charset="0"/>
              </a:rPr>
              <a:t>PRIMERA FASE:</a:t>
            </a:r>
            <a:endParaRPr lang="es-MX" sz="2600" b="1" dirty="0">
              <a:latin typeface="Arial" pitchFamily="34" charset="0"/>
              <a:cs typeface="Arial" pitchFamily="34" charset="0"/>
            </a:endParaRPr>
          </a:p>
          <a:p>
            <a:r>
              <a:rPr lang="es-ES" sz="2600" b="1" dirty="0">
                <a:latin typeface="Arial" pitchFamily="34" charset="0"/>
                <a:cs typeface="Arial" pitchFamily="34" charset="0"/>
              </a:rPr>
              <a:t>El docente procede a la AUTOEVALUACIÓN, utilizando el siguiente instrumento:</a:t>
            </a:r>
            <a:endParaRPr lang="es-MX" sz="2600" b="1" dirty="0">
              <a:latin typeface="Arial" pitchFamily="34" charset="0"/>
              <a:cs typeface="Arial" pitchFamily="34" charset="0"/>
            </a:endParaRPr>
          </a:p>
          <a:p>
            <a:r>
              <a:rPr lang="es-ES" sz="2600" b="1" dirty="0">
                <a:latin typeface="Arial" pitchFamily="34" charset="0"/>
                <a:cs typeface="Arial" pitchFamily="34" charset="0"/>
              </a:rPr>
              <a:t>Instrumento 1. (AUTOEVALUACIÓN DEL DOCENTE), que le provee el Comité de Evaluación del Desempeño Docente a través de la página web de la UTMACH, cuyos resultados se imprimirá y se entregará al CEDD de la Facultad con las respectivas evidencias. </a:t>
            </a:r>
            <a:endParaRPr lang="es-MX" sz="2600" b="1" dirty="0">
              <a:latin typeface="Arial" pitchFamily="34" charset="0"/>
              <a:cs typeface="Arial" pitchFamily="34" charset="0"/>
            </a:endParaRPr>
          </a:p>
          <a:p>
            <a:endParaRPr lang="es-MX" dirty="0"/>
          </a:p>
        </p:txBody>
      </p:sp>
    </p:spTree>
    <p:extLst>
      <p:ext uri="{BB962C8B-B14F-4D97-AF65-F5344CB8AC3E}">
        <p14:creationId xmlns:p14="http://schemas.microsoft.com/office/powerpoint/2010/main" val="3111735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850106"/>
          </a:xfrm>
        </p:spPr>
        <p:txBody>
          <a:bodyPr/>
          <a:lstStyle/>
          <a:p>
            <a:r>
              <a:rPr lang="es-ES" b="1" dirty="0"/>
              <a:t>13.- FASES DEL PROCESO DE </a:t>
            </a:r>
            <a:r>
              <a:rPr lang="es-ES" b="1" dirty="0" smtClean="0"/>
              <a:t>EVALUACION</a:t>
            </a:r>
            <a:endParaRPr lang="es-MX" dirty="0"/>
          </a:p>
        </p:txBody>
      </p:sp>
      <p:sp>
        <p:nvSpPr>
          <p:cNvPr id="3" name="2 Marcador de contenido"/>
          <p:cNvSpPr>
            <a:spLocks noGrp="1"/>
          </p:cNvSpPr>
          <p:nvPr>
            <p:ph sz="quarter" idx="13"/>
          </p:nvPr>
        </p:nvSpPr>
        <p:spPr>
          <a:xfrm>
            <a:off x="179512" y="1268760"/>
            <a:ext cx="8784976" cy="2808312"/>
          </a:xfrm>
        </p:spPr>
        <p:txBody>
          <a:bodyPr>
            <a:normAutofit/>
          </a:bodyPr>
          <a:lstStyle/>
          <a:p>
            <a:r>
              <a:rPr lang="es-MX" sz="2400" b="1" dirty="0">
                <a:latin typeface="Arial" pitchFamily="34" charset="0"/>
                <a:cs typeface="Arial" pitchFamily="34" charset="0"/>
              </a:rPr>
              <a:t> </a:t>
            </a:r>
            <a:r>
              <a:rPr lang="es-ES" sz="2400" b="1" dirty="0">
                <a:latin typeface="Arial" pitchFamily="34" charset="0"/>
                <a:cs typeface="Arial" pitchFamily="34" charset="0"/>
              </a:rPr>
              <a:t>SEGUNDA FASE: </a:t>
            </a:r>
            <a:endParaRPr lang="es-MX" sz="2400" b="1" dirty="0">
              <a:latin typeface="Arial" pitchFamily="34" charset="0"/>
              <a:cs typeface="Arial" pitchFamily="34" charset="0"/>
            </a:endParaRPr>
          </a:p>
          <a:p>
            <a:r>
              <a:rPr lang="es-ES" sz="2400" b="1" dirty="0">
                <a:latin typeface="Arial" pitchFamily="34" charset="0"/>
                <a:cs typeface="Arial" pitchFamily="34" charset="0"/>
              </a:rPr>
              <a:t>Se procede a la HETEROEVALUACIÓN, utilizando los siguientes   instrumentos:</a:t>
            </a:r>
            <a:endParaRPr lang="es-MX" sz="2400" b="1" dirty="0">
              <a:latin typeface="Arial" pitchFamily="34" charset="0"/>
              <a:cs typeface="Arial" pitchFamily="34" charset="0"/>
            </a:endParaRPr>
          </a:p>
          <a:p>
            <a:r>
              <a:rPr lang="es-ES" sz="2400" b="1" dirty="0">
                <a:latin typeface="Arial" pitchFamily="34" charset="0"/>
                <a:cs typeface="Arial" pitchFamily="34" charset="0"/>
              </a:rPr>
              <a:t>Instrumento  2. Aplicado por los estudiantes, para valorar el desempeño docente, en cada asignatura, a través de la página web de la UTMACH.</a:t>
            </a:r>
            <a:endParaRPr lang="es-MX" sz="2400" b="1" dirty="0">
              <a:latin typeface="Arial" pitchFamily="34" charset="0"/>
              <a:cs typeface="Arial" pitchFamily="34" charset="0"/>
            </a:endParaRPr>
          </a:p>
          <a:p>
            <a:endParaRPr lang="es-MX" dirty="0"/>
          </a:p>
        </p:txBody>
      </p:sp>
      <p:pic>
        <p:nvPicPr>
          <p:cNvPr id="4" name="3 Imagen"/>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22782" b="10895"/>
          <a:stretch/>
        </p:blipFill>
        <p:spPr>
          <a:xfrm>
            <a:off x="1907704" y="3913746"/>
            <a:ext cx="5395036" cy="2683606"/>
          </a:xfrm>
          <a:prstGeom prst="rect">
            <a:avLst/>
          </a:prstGeom>
        </p:spPr>
      </p:pic>
    </p:spTree>
    <p:extLst>
      <p:ext uri="{BB962C8B-B14F-4D97-AF65-F5344CB8AC3E}">
        <p14:creationId xmlns:p14="http://schemas.microsoft.com/office/powerpoint/2010/main" val="649043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850106"/>
          </a:xfrm>
        </p:spPr>
        <p:txBody>
          <a:bodyPr/>
          <a:lstStyle/>
          <a:p>
            <a:r>
              <a:rPr lang="es-ES" b="1" dirty="0"/>
              <a:t>13.- FASES DEL PROCESO DE </a:t>
            </a:r>
            <a:r>
              <a:rPr lang="es-ES" b="1" dirty="0" smtClean="0"/>
              <a:t>EVALUACION</a:t>
            </a:r>
            <a:br>
              <a:rPr lang="es-ES" b="1" dirty="0" smtClean="0"/>
            </a:br>
            <a:r>
              <a:rPr lang="es-ES" b="1" dirty="0" smtClean="0"/>
              <a:t>tercera fase:</a:t>
            </a:r>
            <a:endParaRPr lang="es-MX" dirty="0"/>
          </a:p>
        </p:txBody>
      </p:sp>
      <p:sp>
        <p:nvSpPr>
          <p:cNvPr id="3" name="2 Marcador de contenido"/>
          <p:cNvSpPr>
            <a:spLocks noGrp="1"/>
          </p:cNvSpPr>
          <p:nvPr>
            <p:ph sz="quarter" idx="13"/>
          </p:nvPr>
        </p:nvSpPr>
        <p:spPr>
          <a:xfrm>
            <a:off x="179512" y="1052736"/>
            <a:ext cx="8784976" cy="5688632"/>
          </a:xfrm>
        </p:spPr>
        <p:txBody>
          <a:bodyPr>
            <a:noAutofit/>
          </a:bodyPr>
          <a:lstStyle/>
          <a:p>
            <a:r>
              <a:rPr lang="es-ES" sz="2000" b="1" dirty="0" smtClean="0">
                <a:cs typeface="Arial" pitchFamily="34" charset="0"/>
              </a:rPr>
              <a:t>Se </a:t>
            </a:r>
            <a:r>
              <a:rPr lang="es-ES" sz="2000" b="1" dirty="0">
                <a:cs typeface="Arial" pitchFamily="34" charset="0"/>
              </a:rPr>
              <a:t>procede a la COEVALUACIÓN, utilizando los siguientes   instrumentos:</a:t>
            </a:r>
            <a:endParaRPr lang="es-MX" sz="2000" b="1" dirty="0">
              <a:cs typeface="Arial" pitchFamily="34" charset="0"/>
            </a:endParaRPr>
          </a:p>
          <a:p>
            <a:r>
              <a:rPr lang="es-ES" sz="2000" b="1" dirty="0">
                <a:cs typeface="Arial" pitchFamily="34" charset="0"/>
              </a:rPr>
              <a:t>Instrumento 3. Aplicado por los pares académicos al docente en el aula y subida la información a la página web de la UTMACH.</a:t>
            </a:r>
            <a:endParaRPr lang="es-MX" sz="2000" b="1" dirty="0">
              <a:cs typeface="Arial" pitchFamily="34" charset="0"/>
            </a:endParaRPr>
          </a:p>
          <a:p>
            <a:r>
              <a:rPr lang="es-ES" sz="2000" b="1" dirty="0">
                <a:cs typeface="Arial" pitchFamily="34" charset="0"/>
              </a:rPr>
              <a:t>Instrumento 4. Aplicado al docente, por las Autoridades de cada Unidad Académica y subida la información a la página web de la UTMACH.</a:t>
            </a:r>
            <a:endParaRPr lang="es-MX" sz="2000" b="1" dirty="0">
              <a:cs typeface="Arial" pitchFamily="34" charset="0"/>
            </a:endParaRPr>
          </a:p>
          <a:p>
            <a:r>
              <a:rPr lang="es-ES" sz="2000" b="1" dirty="0">
                <a:cs typeface="Arial" pitchFamily="34" charset="0"/>
              </a:rPr>
              <a:t>Instrumento 5. Aplicado al docente que tiene carga horaria para investigación, por los pares y autoridades de cada Unidad Académica y subida la información a la página web de la UTMACH</a:t>
            </a:r>
            <a:endParaRPr lang="es-MX" sz="2000" b="1" dirty="0">
              <a:cs typeface="Arial" pitchFamily="34" charset="0"/>
            </a:endParaRPr>
          </a:p>
          <a:p>
            <a:r>
              <a:rPr lang="es-ES" sz="2000" b="1" dirty="0">
                <a:cs typeface="Arial" pitchFamily="34" charset="0"/>
              </a:rPr>
              <a:t>Instrumento 6. Aplicado al docente que tiene carga horaria para Dirección o Gestión Académica, por los pares y autoridades de cada Unidad Académica y subida la información a la página web de la UTMACH.</a:t>
            </a:r>
            <a:endParaRPr lang="es-MX" sz="2000" b="1" dirty="0">
              <a:cs typeface="Arial" pitchFamily="34" charset="0"/>
            </a:endParaRPr>
          </a:p>
          <a:p>
            <a:r>
              <a:rPr lang="es-ES" sz="2000" b="1" dirty="0">
                <a:cs typeface="Arial" pitchFamily="34" charset="0"/>
              </a:rPr>
              <a:t>Los pares académicos y los de dirección o gestión académica serán designados por cada unidad académica de acuerdo al Art. 68 del Reglamento de Carrera y Escalafón del Profesor e Investigador del Sistema de Educación Superior</a:t>
            </a:r>
            <a:r>
              <a:rPr lang="es-ES" sz="2000" b="1" dirty="0" smtClean="0">
                <a:cs typeface="Arial" pitchFamily="34" charset="0"/>
              </a:rPr>
              <a:t>.</a:t>
            </a:r>
            <a:endParaRPr lang="es-MX" sz="2000" b="1" dirty="0">
              <a:cs typeface="Arial" pitchFamily="34" charset="0"/>
            </a:endParaRPr>
          </a:p>
        </p:txBody>
      </p:sp>
    </p:spTree>
    <p:extLst>
      <p:ext uri="{BB962C8B-B14F-4D97-AF65-F5344CB8AC3E}">
        <p14:creationId xmlns:p14="http://schemas.microsoft.com/office/powerpoint/2010/main" val="1878205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778098"/>
          </a:xfrm>
        </p:spPr>
        <p:txBody>
          <a:bodyPr/>
          <a:lstStyle/>
          <a:p>
            <a:r>
              <a:rPr lang="es-MX" b="1" dirty="0" smtClean="0"/>
              <a:t>Antecedentes legales</a:t>
            </a:r>
            <a:endParaRPr lang="es-MX" b="1" dirty="0"/>
          </a:p>
        </p:txBody>
      </p:sp>
      <p:sp>
        <p:nvSpPr>
          <p:cNvPr id="3" name="2 Marcador de contenido"/>
          <p:cNvSpPr>
            <a:spLocks noGrp="1"/>
          </p:cNvSpPr>
          <p:nvPr>
            <p:ph sz="quarter" idx="13"/>
          </p:nvPr>
        </p:nvSpPr>
        <p:spPr>
          <a:xfrm>
            <a:off x="251520" y="1196752"/>
            <a:ext cx="8712968" cy="5400600"/>
          </a:xfrm>
        </p:spPr>
        <p:txBody>
          <a:bodyPr>
            <a:noAutofit/>
          </a:bodyPr>
          <a:lstStyle/>
          <a:p>
            <a:pPr lvl="0"/>
            <a:r>
              <a:rPr lang="es-ES" sz="2000" b="1" dirty="0">
                <a:latin typeface="Arial" pitchFamily="34" charset="0"/>
                <a:cs typeface="Arial" pitchFamily="34" charset="0"/>
              </a:rPr>
              <a:t>La Constitución de la República del Ecuador art. 349  que establece garantías </a:t>
            </a:r>
            <a:r>
              <a:rPr lang="es-ES" sz="2000" b="1" dirty="0" smtClean="0">
                <a:latin typeface="Arial" pitchFamily="34" charset="0"/>
                <a:cs typeface="Arial" pitchFamily="34" charset="0"/>
              </a:rPr>
              <a:t>al personal </a:t>
            </a:r>
            <a:r>
              <a:rPr lang="es-ES" sz="2000" b="1" dirty="0">
                <a:latin typeface="Arial" pitchFamily="34" charset="0"/>
                <a:cs typeface="Arial" pitchFamily="34" charset="0"/>
              </a:rPr>
              <a:t>docente en todos los niveles y modalidades, así como el establecimiento de un sistema  nacional de evaluación de su desempeño.</a:t>
            </a:r>
            <a:endParaRPr lang="es-MX" sz="2000" b="1" dirty="0">
              <a:latin typeface="Arial" pitchFamily="34" charset="0"/>
              <a:cs typeface="Arial" pitchFamily="34" charset="0"/>
            </a:endParaRPr>
          </a:p>
          <a:p>
            <a:pPr lvl="0"/>
            <a:r>
              <a:rPr lang="es-ES" sz="2000" b="1" dirty="0">
                <a:latin typeface="Arial" pitchFamily="34" charset="0"/>
                <a:cs typeface="Arial" pitchFamily="34" charset="0"/>
              </a:rPr>
              <a:t>La Ley  Orgánica de Educación Superior, </a:t>
            </a:r>
            <a:r>
              <a:rPr lang="es-ES" sz="2000" b="1" dirty="0" smtClean="0">
                <a:latin typeface="Arial" pitchFamily="34" charset="0"/>
                <a:cs typeface="Arial" pitchFamily="34" charset="0"/>
              </a:rPr>
              <a:t>(LOES) Capítulo </a:t>
            </a:r>
            <a:r>
              <a:rPr lang="es-ES" sz="2000" b="1" dirty="0">
                <a:latin typeface="Arial" pitchFamily="34" charset="0"/>
                <a:cs typeface="Arial" pitchFamily="34" charset="0"/>
              </a:rPr>
              <a:t>II, art. 158 que establece  la evaluación  periódica en su trabajo y desempeño académico de los profesores de las Instituciones de Educación Superior.</a:t>
            </a:r>
            <a:endParaRPr lang="es-MX" sz="2000" b="1" dirty="0">
              <a:latin typeface="Arial" pitchFamily="34" charset="0"/>
              <a:cs typeface="Arial" pitchFamily="34" charset="0"/>
            </a:endParaRPr>
          </a:p>
          <a:p>
            <a:pPr lvl="0"/>
            <a:r>
              <a:rPr lang="es-ES" sz="2000" b="1" dirty="0">
                <a:latin typeface="Arial" pitchFamily="34" charset="0"/>
                <a:cs typeface="Arial" pitchFamily="34" charset="0"/>
              </a:rPr>
              <a:t>El Reglamento de Carrera y Escalafón del Profesor e Investigador del Sistema de Educación Superior</a:t>
            </a:r>
            <a:r>
              <a:rPr lang="es-ES" sz="2000" b="1" dirty="0" smtClean="0">
                <a:latin typeface="Arial" pitchFamily="34" charset="0"/>
                <a:cs typeface="Arial" pitchFamily="34" charset="0"/>
              </a:rPr>
              <a:t>, (RCEPISES) </a:t>
            </a:r>
            <a:r>
              <a:rPr lang="es-ES" sz="2000" b="1" dirty="0">
                <a:latin typeface="Arial" pitchFamily="34" charset="0"/>
                <a:cs typeface="Arial" pitchFamily="34" charset="0"/>
              </a:rPr>
              <a:t>en su TITULO IV, Evaluación y Perfeccionamiento del Personal Académico, Capítulo I, De la Evaluación Integral de Desempeño del Personal Académico, determina el ámbito, objeto, instrumentos, procedimientos, garantías, componentes, ponderaciones, actores y recursos de apelación que se deben observar en la evaluación del desempeño del Personal Académico</a:t>
            </a:r>
            <a:r>
              <a:rPr lang="es-ES" sz="2000" b="1" dirty="0" smtClean="0">
                <a:latin typeface="Arial" pitchFamily="34" charset="0"/>
                <a:cs typeface="Arial" pitchFamily="34" charset="0"/>
              </a:rPr>
              <a:t>,</a:t>
            </a:r>
            <a:endParaRPr lang="es-MX" sz="2000" b="1" dirty="0">
              <a:latin typeface="Arial" pitchFamily="34" charset="0"/>
              <a:cs typeface="Arial" pitchFamily="34" charset="0"/>
            </a:endParaRPr>
          </a:p>
        </p:txBody>
      </p:sp>
    </p:spTree>
    <p:extLst>
      <p:ext uri="{BB962C8B-B14F-4D97-AF65-F5344CB8AC3E}">
        <p14:creationId xmlns:p14="http://schemas.microsoft.com/office/powerpoint/2010/main" val="20019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850106"/>
          </a:xfrm>
        </p:spPr>
        <p:txBody>
          <a:bodyPr/>
          <a:lstStyle/>
          <a:p>
            <a:r>
              <a:rPr lang="es-ES" b="1" dirty="0"/>
              <a:t>13.- FASES DEL PROCESO DE </a:t>
            </a:r>
            <a:r>
              <a:rPr lang="es-ES" b="1" dirty="0" smtClean="0"/>
              <a:t>EVALUACION</a:t>
            </a:r>
            <a:br>
              <a:rPr lang="es-ES" b="1" dirty="0" smtClean="0"/>
            </a:br>
            <a:r>
              <a:rPr lang="es-ES" b="1" dirty="0" smtClean="0"/>
              <a:t>cuarta fase:</a:t>
            </a:r>
            <a:endParaRPr lang="es-MX" dirty="0"/>
          </a:p>
        </p:txBody>
      </p:sp>
      <p:sp>
        <p:nvSpPr>
          <p:cNvPr id="3" name="2 Marcador de contenido"/>
          <p:cNvSpPr>
            <a:spLocks noGrp="1"/>
          </p:cNvSpPr>
          <p:nvPr>
            <p:ph sz="quarter" idx="13"/>
          </p:nvPr>
        </p:nvSpPr>
        <p:spPr>
          <a:xfrm>
            <a:off x="179512" y="1268760"/>
            <a:ext cx="8784976" cy="5184576"/>
          </a:xfrm>
        </p:spPr>
        <p:txBody>
          <a:bodyPr>
            <a:noAutofit/>
          </a:bodyPr>
          <a:lstStyle/>
          <a:p>
            <a:r>
              <a:rPr lang="es-ES" sz="2800" b="1" dirty="0" smtClean="0"/>
              <a:t>El </a:t>
            </a:r>
            <a:r>
              <a:rPr lang="es-ES" sz="2800" b="1" dirty="0"/>
              <a:t>Centro de Cómputo de la UTMACH, realizará el proceso de acopio y tratamiento de la información generada por los instrumentos aplicados, en base a la Matriz de valoración según componentes y tabla de valoración de resultados (Instrumento 7</a:t>
            </a:r>
            <a:r>
              <a:rPr lang="es-ES" sz="2800" b="1" dirty="0" smtClean="0"/>
              <a:t>.)</a:t>
            </a:r>
            <a:endParaRPr lang="es-MX" sz="2800" b="1" dirty="0"/>
          </a:p>
          <a:p>
            <a:r>
              <a:rPr lang="es-ES" sz="2800" b="1" dirty="0"/>
              <a:t>El Centro de Cómputo remitirá los resultados obtenidos a la Comisión de Evaluación del Desempeño Docente para su análisis, interpretación de resultados y elaboración de conclusiones y </a:t>
            </a:r>
            <a:r>
              <a:rPr lang="es-ES" sz="2800" b="1" dirty="0" smtClean="0"/>
              <a:t>recomendaciones</a:t>
            </a:r>
            <a:endParaRPr lang="es-MX" sz="2800" b="1" dirty="0"/>
          </a:p>
          <a:p>
            <a:r>
              <a:rPr lang="es-ES" sz="2800" b="1" dirty="0"/>
              <a:t>Con estos resultados se procederá a la elaboración del perfil de calidad individual y general del docente</a:t>
            </a:r>
            <a:r>
              <a:rPr lang="es-ES" sz="2800" b="1" dirty="0" smtClean="0"/>
              <a:t>.</a:t>
            </a:r>
            <a:endParaRPr lang="es-MX" sz="2800" b="1" dirty="0"/>
          </a:p>
        </p:txBody>
      </p:sp>
    </p:spTree>
    <p:extLst>
      <p:ext uri="{BB962C8B-B14F-4D97-AF65-F5344CB8AC3E}">
        <p14:creationId xmlns:p14="http://schemas.microsoft.com/office/powerpoint/2010/main" val="1672791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634082"/>
          </a:xfrm>
        </p:spPr>
        <p:txBody>
          <a:bodyPr/>
          <a:lstStyle/>
          <a:p>
            <a:r>
              <a:rPr lang="es-ES" b="1" dirty="0"/>
              <a:t>13.- FASES DEL PROCESO DE </a:t>
            </a:r>
            <a:r>
              <a:rPr lang="es-ES" b="1" dirty="0" smtClean="0"/>
              <a:t>EVALUACION</a:t>
            </a:r>
            <a:endParaRPr lang="es-MX" dirty="0"/>
          </a:p>
        </p:txBody>
      </p:sp>
      <p:sp>
        <p:nvSpPr>
          <p:cNvPr id="3" name="2 Marcador de contenido"/>
          <p:cNvSpPr>
            <a:spLocks noGrp="1"/>
          </p:cNvSpPr>
          <p:nvPr>
            <p:ph sz="quarter" idx="13"/>
          </p:nvPr>
        </p:nvSpPr>
        <p:spPr>
          <a:xfrm>
            <a:off x="179512" y="980728"/>
            <a:ext cx="8784976" cy="5688632"/>
          </a:xfrm>
        </p:spPr>
        <p:txBody>
          <a:bodyPr>
            <a:normAutofit lnSpcReduction="10000"/>
          </a:bodyPr>
          <a:lstStyle/>
          <a:p>
            <a:r>
              <a:rPr lang="es-ES" sz="2400" b="1" dirty="0" smtClean="0">
                <a:latin typeface="Arial" pitchFamily="34" charset="0"/>
                <a:cs typeface="Arial" pitchFamily="34" charset="0"/>
              </a:rPr>
              <a:t>QUINTA </a:t>
            </a:r>
            <a:r>
              <a:rPr lang="es-ES" sz="2400" b="1" dirty="0">
                <a:latin typeface="Arial" pitchFamily="34" charset="0"/>
                <a:cs typeface="Arial" pitchFamily="34" charset="0"/>
              </a:rPr>
              <a:t>FASE</a:t>
            </a:r>
            <a:r>
              <a:rPr lang="es-ES" sz="2400" b="1" dirty="0" smtClean="0">
                <a:latin typeface="Arial" pitchFamily="34" charset="0"/>
                <a:cs typeface="Arial" pitchFamily="34" charset="0"/>
              </a:rPr>
              <a:t>:</a:t>
            </a:r>
            <a:endParaRPr lang="es-MX" sz="2400" b="1" dirty="0">
              <a:latin typeface="Arial" pitchFamily="34" charset="0"/>
              <a:cs typeface="Arial" pitchFamily="34" charset="0"/>
            </a:endParaRPr>
          </a:p>
          <a:p>
            <a:r>
              <a:rPr lang="es-ES" sz="2400" b="1" dirty="0">
                <a:latin typeface="Arial" pitchFamily="34" charset="0"/>
                <a:cs typeface="Arial" pitchFamily="34" charset="0"/>
              </a:rPr>
              <a:t>La Comisión de Evaluación del Desempeño Docente elaborará un informe individual, considerando lo siguiente:</a:t>
            </a:r>
            <a:endParaRPr lang="es-MX" sz="2400" b="1" dirty="0">
              <a:latin typeface="Arial" pitchFamily="34" charset="0"/>
              <a:cs typeface="Arial" pitchFamily="34" charset="0"/>
            </a:endParaRPr>
          </a:p>
          <a:p>
            <a:pPr lvl="0"/>
            <a:r>
              <a:rPr lang="es-ES" sz="2400" b="1" dirty="0">
                <a:latin typeface="Arial" pitchFamily="34" charset="0"/>
                <a:cs typeface="Arial" pitchFamily="34" charset="0"/>
              </a:rPr>
              <a:t>Datos informativos del evaluado;</a:t>
            </a:r>
            <a:endParaRPr lang="es-MX" sz="2400" b="1" dirty="0">
              <a:latin typeface="Arial" pitchFamily="34" charset="0"/>
              <a:cs typeface="Arial" pitchFamily="34" charset="0"/>
            </a:endParaRPr>
          </a:p>
          <a:p>
            <a:pPr lvl="0"/>
            <a:r>
              <a:rPr lang="es-ES" sz="2400" b="1" dirty="0">
                <a:latin typeface="Arial" pitchFamily="34" charset="0"/>
                <a:cs typeface="Arial" pitchFamily="34" charset="0"/>
              </a:rPr>
              <a:t>Resultados obtenidos</a:t>
            </a:r>
            <a:endParaRPr lang="es-MX" sz="2400" b="1" dirty="0">
              <a:latin typeface="Arial" pitchFamily="34" charset="0"/>
              <a:cs typeface="Arial" pitchFamily="34" charset="0"/>
            </a:endParaRPr>
          </a:p>
          <a:p>
            <a:r>
              <a:rPr lang="es-ES" sz="2400" b="1" dirty="0" smtClean="0">
                <a:latin typeface="Arial" pitchFamily="34" charset="0"/>
                <a:cs typeface="Arial" pitchFamily="34" charset="0"/>
              </a:rPr>
              <a:t>Recomendaciones</a:t>
            </a:r>
          </a:p>
          <a:p>
            <a:r>
              <a:rPr lang="es-ES" sz="2400" b="1" dirty="0">
                <a:latin typeface="Arial" pitchFamily="34" charset="0"/>
                <a:cs typeface="Arial" pitchFamily="34" charset="0"/>
              </a:rPr>
              <a:t>SEXTA FASE:</a:t>
            </a:r>
            <a:endParaRPr lang="es-MX" sz="2400" b="1" dirty="0">
              <a:latin typeface="Arial" pitchFamily="34" charset="0"/>
              <a:cs typeface="Arial" pitchFamily="34" charset="0"/>
            </a:endParaRPr>
          </a:p>
          <a:p>
            <a:r>
              <a:rPr lang="es-ES" sz="2400" b="1" dirty="0">
                <a:latin typeface="Arial" pitchFamily="34" charset="0"/>
                <a:cs typeface="Arial" pitchFamily="34" charset="0"/>
              </a:rPr>
              <a:t>Corresponde al Vicerrectorado Académico, elaborar y  ejecutar el plan de mejoramiento del desempeño docente, cuyos resultados serán valorados en un proceso que genera un nuevo ciclo, toda vez que la evaluación del desempeño docente es de carácter anual</a:t>
            </a:r>
            <a:r>
              <a:rPr lang="es-ES" sz="2400" b="1" dirty="0" smtClean="0">
                <a:latin typeface="Arial" pitchFamily="34" charset="0"/>
                <a:cs typeface="Arial" pitchFamily="34" charset="0"/>
              </a:rPr>
              <a:t>.</a:t>
            </a:r>
            <a:endParaRPr lang="es-MX" sz="2400" b="1" dirty="0">
              <a:latin typeface="Arial" pitchFamily="34" charset="0"/>
              <a:cs typeface="Arial" pitchFamily="34" charset="0"/>
            </a:endParaRPr>
          </a:p>
        </p:txBody>
      </p:sp>
    </p:spTree>
    <p:extLst>
      <p:ext uri="{BB962C8B-B14F-4D97-AF65-F5344CB8AC3E}">
        <p14:creationId xmlns:p14="http://schemas.microsoft.com/office/powerpoint/2010/main" val="1270919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14.- PONDERACIONES POR COMPONENTES DE </a:t>
            </a:r>
            <a:r>
              <a:rPr lang="es-ES" b="1" dirty="0" smtClean="0"/>
              <a:t>EVALUACION</a:t>
            </a:r>
            <a:endParaRPr lang="es-MX" dirty="0"/>
          </a:p>
        </p:txBody>
      </p:sp>
      <p:sp>
        <p:nvSpPr>
          <p:cNvPr id="3" name="2 Marcador de contenido"/>
          <p:cNvSpPr>
            <a:spLocks noGrp="1"/>
          </p:cNvSpPr>
          <p:nvPr>
            <p:ph sz="quarter" idx="13"/>
          </p:nvPr>
        </p:nvSpPr>
        <p:spPr>
          <a:xfrm>
            <a:off x="251520" y="1600200"/>
            <a:ext cx="8568952" cy="4853136"/>
          </a:xfrm>
        </p:spPr>
        <p:txBody>
          <a:bodyPr>
            <a:normAutofit fontScale="92500" lnSpcReduction="10000"/>
          </a:bodyPr>
          <a:lstStyle/>
          <a:p>
            <a:r>
              <a:rPr lang="es-ES" sz="3200" b="1" dirty="0"/>
              <a:t>Las ponderaciones por componentes para la evaluación del desempeño docente de la UTMACH, se lo aplicará de acuerdo a los parámetros del Art. 67 </a:t>
            </a:r>
            <a:r>
              <a:rPr lang="es-ES" sz="3200" b="1" dirty="0" smtClean="0"/>
              <a:t>del RCEPISES y </a:t>
            </a:r>
            <a:r>
              <a:rPr lang="es-ES" sz="3200" b="1" dirty="0"/>
              <a:t>es el siguiente</a:t>
            </a:r>
            <a:r>
              <a:rPr lang="es-ES" sz="3200" b="1" dirty="0" smtClean="0"/>
              <a:t>:</a:t>
            </a:r>
          </a:p>
          <a:p>
            <a:r>
              <a:rPr lang="es-MX" sz="3200" b="1" dirty="0"/>
              <a:t>1. Para las actividades de </a:t>
            </a:r>
            <a:r>
              <a:rPr lang="es-MX" sz="3200" b="1" dirty="0" smtClean="0"/>
              <a:t>DOCENCIA</a:t>
            </a:r>
            <a:r>
              <a:rPr lang="es-MX" sz="3200" b="1" dirty="0" smtClean="0"/>
              <a:t>: </a:t>
            </a:r>
          </a:p>
          <a:p>
            <a:r>
              <a:rPr lang="es-MX" sz="3200" b="1" dirty="0"/>
              <a:t>A</a:t>
            </a:r>
            <a:r>
              <a:rPr lang="es-MX" sz="3200" b="1" dirty="0" smtClean="0"/>
              <a:t>) autoevaluación </a:t>
            </a:r>
            <a:r>
              <a:rPr lang="es-MX" sz="3200" b="1" dirty="0"/>
              <a:t>20%; </a:t>
            </a:r>
            <a:endParaRPr lang="es-MX" sz="3200" b="1" dirty="0" smtClean="0"/>
          </a:p>
          <a:p>
            <a:r>
              <a:rPr lang="es-MX" sz="3200" b="1" dirty="0" smtClean="0"/>
              <a:t>B) </a:t>
            </a:r>
            <a:r>
              <a:rPr lang="es-MX" sz="3200" b="1" dirty="0" err="1" smtClean="0"/>
              <a:t>coevaluación</a:t>
            </a:r>
            <a:r>
              <a:rPr lang="es-MX" sz="3200" b="1" dirty="0" smtClean="0"/>
              <a:t> </a:t>
            </a:r>
            <a:r>
              <a:rPr lang="es-MX" sz="3200" b="1" dirty="0"/>
              <a:t>de pares </a:t>
            </a:r>
            <a:r>
              <a:rPr lang="es-MX" sz="3200" b="1" dirty="0" smtClean="0"/>
              <a:t>20%, </a:t>
            </a:r>
          </a:p>
          <a:p>
            <a:r>
              <a:rPr lang="es-MX" sz="3200" b="1" dirty="0" smtClean="0"/>
              <a:t>C) </a:t>
            </a:r>
            <a:r>
              <a:rPr lang="es-MX" sz="3200" b="1" dirty="0" smtClean="0"/>
              <a:t>directivos </a:t>
            </a:r>
            <a:r>
              <a:rPr lang="es-MX" sz="3200" b="1" dirty="0"/>
              <a:t>20%; y </a:t>
            </a:r>
            <a:endParaRPr lang="es-MX" sz="3200" b="1" dirty="0" smtClean="0"/>
          </a:p>
          <a:p>
            <a:r>
              <a:rPr lang="es-MX" sz="3200" b="1" dirty="0" smtClean="0"/>
              <a:t>D) </a:t>
            </a:r>
            <a:r>
              <a:rPr lang="es-MX" sz="3200" b="1" dirty="0" err="1" smtClean="0"/>
              <a:t>heteroevaluación</a:t>
            </a:r>
            <a:r>
              <a:rPr lang="es-MX" sz="3200" b="1" dirty="0" smtClean="0"/>
              <a:t> </a:t>
            </a:r>
            <a:r>
              <a:rPr lang="es-MX" sz="3200" b="1" dirty="0"/>
              <a:t>40</a:t>
            </a:r>
            <a:r>
              <a:rPr lang="es-MX" sz="3200" b="1" dirty="0" smtClean="0"/>
              <a:t>%.</a:t>
            </a:r>
            <a:endParaRPr lang="es-MX" sz="3200" b="1" dirty="0"/>
          </a:p>
        </p:txBody>
      </p:sp>
    </p:spTree>
    <p:extLst>
      <p:ext uri="{BB962C8B-B14F-4D97-AF65-F5344CB8AC3E}">
        <p14:creationId xmlns:p14="http://schemas.microsoft.com/office/powerpoint/2010/main" val="1265862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sz="quarter" idx="13"/>
            <p:extLst>
              <p:ext uri="{D42A27DB-BD31-4B8C-83A1-F6EECF244321}">
                <p14:modId xmlns:p14="http://schemas.microsoft.com/office/powerpoint/2010/main" val="3576445819"/>
              </p:ext>
            </p:extLst>
          </p:nvPr>
        </p:nvGraphicFramePr>
        <p:xfrm>
          <a:off x="179512" y="116632"/>
          <a:ext cx="8784976" cy="65527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4848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14.- PONDERACIONES POR COMPONENTES DE </a:t>
            </a:r>
            <a:r>
              <a:rPr lang="es-ES" b="1" dirty="0" smtClean="0"/>
              <a:t>EVALUACION</a:t>
            </a:r>
            <a:endParaRPr lang="es-MX" dirty="0"/>
          </a:p>
        </p:txBody>
      </p:sp>
      <p:sp>
        <p:nvSpPr>
          <p:cNvPr id="3" name="2 Marcador de contenido"/>
          <p:cNvSpPr>
            <a:spLocks noGrp="1"/>
          </p:cNvSpPr>
          <p:nvPr>
            <p:ph sz="quarter" idx="13"/>
          </p:nvPr>
        </p:nvSpPr>
        <p:spPr>
          <a:xfrm>
            <a:off x="251520" y="2060848"/>
            <a:ext cx="8568952" cy="4464496"/>
          </a:xfrm>
        </p:spPr>
        <p:txBody>
          <a:bodyPr>
            <a:noAutofit/>
          </a:bodyPr>
          <a:lstStyle/>
          <a:p>
            <a:r>
              <a:rPr lang="es-MX" sz="3600" b="1" dirty="0"/>
              <a:t>2. Para las actividades de </a:t>
            </a:r>
            <a:r>
              <a:rPr lang="es-MX" sz="3600" b="1" dirty="0" smtClean="0"/>
              <a:t>INVESTIGACION</a:t>
            </a:r>
            <a:r>
              <a:rPr lang="es-MX" sz="3600" b="1" dirty="0" smtClean="0"/>
              <a:t>: </a:t>
            </a:r>
          </a:p>
          <a:p>
            <a:r>
              <a:rPr lang="es-MX" sz="3600" b="1" dirty="0" smtClean="0"/>
              <a:t>A) autoevaluación 20%. </a:t>
            </a:r>
          </a:p>
          <a:p>
            <a:r>
              <a:rPr lang="es-MX" sz="3600" b="1" dirty="0"/>
              <a:t>B</a:t>
            </a:r>
            <a:r>
              <a:rPr lang="es-MX" sz="3600" b="1" dirty="0" smtClean="0"/>
              <a:t>) </a:t>
            </a:r>
            <a:r>
              <a:rPr lang="es-MX" sz="3600" b="1" dirty="0" err="1" smtClean="0"/>
              <a:t>coevaluación</a:t>
            </a:r>
            <a:r>
              <a:rPr lang="es-MX" sz="3600" b="1" dirty="0" smtClean="0"/>
              <a:t> </a:t>
            </a:r>
            <a:r>
              <a:rPr lang="es-MX" sz="3600" b="1" dirty="0"/>
              <a:t>de </a:t>
            </a:r>
            <a:r>
              <a:rPr lang="es-MX" sz="3600" b="1" dirty="0" smtClean="0"/>
              <a:t>pares 50</a:t>
            </a:r>
            <a:r>
              <a:rPr lang="es-MX" sz="3600" b="1" dirty="0"/>
              <a:t>% </a:t>
            </a:r>
            <a:r>
              <a:rPr lang="es-MX" sz="3600" b="1" dirty="0" smtClean="0"/>
              <a:t>y</a:t>
            </a:r>
          </a:p>
          <a:p>
            <a:r>
              <a:rPr lang="es-MX" sz="3600" b="1" dirty="0"/>
              <a:t>C</a:t>
            </a:r>
            <a:r>
              <a:rPr lang="es-MX" sz="3600" b="1" dirty="0" smtClean="0"/>
              <a:t>) </a:t>
            </a:r>
            <a:r>
              <a:rPr lang="es-MX" sz="3600" b="1" dirty="0" smtClean="0"/>
              <a:t>directivos </a:t>
            </a:r>
            <a:r>
              <a:rPr lang="es-MX" sz="3600" b="1" dirty="0"/>
              <a:t>30</a:t>
            </a:r>
            <a:r>
              <a:rPr lang="es-MX" sz="3600" b="1" dirty="0" smtClean="0"/>
              <a:t>%.</a:t>
            </a:r>
            <a:endParaRPr lang="es-MX" sz="3600" b="1" dirty="0"/>
          </a:p>
        </p:txBody>
      </p:sp>
    </p:spTree>
    <p:extLst>
      <p:ext uri="{BB962C8B-B14F-4D97-AF65-F5344CB8AC3E}">
        <p14:creationId xmlns:p14="http://schemas.microsoft.com/office/powerpoint/2010/main" val="3907319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sz="quarter" idx="13"/>
            <p:extLst>
              <p:ext uri="{D42A27DB-BD31-4B8C-83A1-F6EECF244321}">
                <p14:modId xmlns:p14="http://schemas.microsoft.com/office/powerpoint/2010/main" val="2069130630"/>
              </p:ext>
            </p:extLst>
          </p:nvPr>
        </p:nvGraphicFramePr>
        <p:xfrm>
          <a:off x="251520" y="260648"/>
          <a:ext cx="8712968" cy="62646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78017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14.- PONDERACIONES POR COMPONENTES DE </a:t>
            </a:r>
            <a:r>
              <a:rPr lang="es-ES" b="1" dirty="0" smtClean="0"/>
              <a:t>EVALUACION</a:t>
            </a:r>
            <a:endParaRPr lang="es-MX" dirty="0"/>
          </a:p>
        </p:txBody>
      </p:sp>
      <p:sp>
        <p:nvSpPr>
          <p:cNvPr id="3" name="2 Marcador de contenido"/>
          <p:cNvSpPr>
            <a:spLocks noGrp="1"/>
          </p:cNvSpPr>
          <p:nvPr>
            <p:ph sz="quarter" idx="13"/>
          </p:nvPr>
        </p:nvSpPr>
        <p:spPr>
          <a:xfrm>
            <a:off x="251519" y="1600200"/>
            <a:ext cx="8712371" cy="4925144"/>
          </a:xfrm>
        </p:spPr>
        <p:txBody>
          <a:bodyPr>
            <a:noAutofit/>
          </a:bodyPr>
          <a:lstStyle/>
          <a:p>
            <a:r>
              <a:rPr lang="es-MX" sz="3200" b="1" dirty="0" smtClean="0"/>
              <a:t>3</a:t>
            </a:r>
            <a:r>
              <a:rPr lang="es-MX" sz="3200" b="1" dirty="0"/>
              <a:t>. Para las actividades de </a:t>
            </a:r>
            <a:r>
              <a:rPr lang="es-MX" sz="3200" b="1" dirty="0" smtClean="0"/>
              <a:t>DIRECCIÓN O GESTIÓN ACADÉMICA: </a:t>
            </a:r>
          </a:p>
          <a:p>
            <a:r>
              <a:rPr lang="es-MX" sz="3200" b="1" dirty="0" smtClean="0"/>
              <a:t>A) </a:t>
            </a:r>
            <a:r>
              <a:rPr lang="es-MX" sz="3200" b="1" dirty="0" smtClean="0"/>
              <a:t>autoevaluación </a:t>
            </a:r>
            <a:r>
              <a:rPr lang="es-MX" sz="3200" b="1" dirty="0"/>
              <a:t>20</a:t>
            </a:r>
            <a:r>
              <a:rPr lang="es-MX" sz="3200" b="1" dirty="0" smtClean="0"/>
              <a:t>%; </a:t>
            </a:r>
            <a:endParaRPr lang="es-MX" sz="3200" b="1" dirty="0" smtClean="0"/>
          </a:p>
          <a:p>
            <a:r>
              <a:rPr lang="es-MX" sz="3200" b="1" dirty="0" smtClean="0"/>
              <a:t>B) </a:t>
            </a:r>
            <a:r>
              <a:rPr lang="es-MX" sz="3200" b="1" dirty="0" err="1" smtClean="0"/>
              <a:t>coevaluación</a:t>
            </a:r>
            <a:r>
              <a:rPr lang="es-MX" sz="3200" b="1" dirty="0" smtClean="0"/>
              <a:t> </a:t>
            </a:r>
            <a:r>
              <a:rPr lang="es-MX" sz="3200" b="1" dirty="0"/>
              <a:t>de pares 20% </a:t>
            </a:r>
            <a:endParaRPr lang="es-MX" sz="3200" b="1" dirty="0"/>
          </a:p>
          <a:p>
            <a:r>
              <a:rPr lang="es-MX" sz="3200" b="1" dirty="0" smtClean="0"/>
              <a:t>C) directivos </a:t>
            </a:r>
            <a:r>
              <a:rPr lang="es-MX" sz="3200" b="1" dirty="0"/>
              <a:t>40%; </a:t>
            </a:r>
            <a:r>
              <a:rPr lang="es-MX" sz="3200" b="1" dirty="0" smtClean="0"/>
              <a:t>y</a:t>
            </a:r>
          </a:p>
          <a:p>
            <a:r>
              <a:rPr lang="es-MX" sz="3200" b="1" dirty="0" smtClean="0"/>
              <a:t>D) </a:t>
            </a:r>
            <a:r>
              <a:rPr lang="es-MX" sz="3200" b="1" dirty="0" err="1" smtClean="0"/>
              <a:t>heteroevaluación</a:t>
            </a:r>
            <a:r>
              <a:rPr lang="es-MX" sz="3200" b="1" dirty="0" smtClean="0"/>
              <a:t> </a:t>
            </a:r>
            <a:r>
              <a:rPr lang="es-MX" sz="3200" b="1" dirty="0"/>
              <a:t>20</a:t>
            </a:r>
            <a:r>
              <a:rPr lang="es-MX" sz="3200" b="1" dirty="0" smtClean="0"/>
              <a:t>%</a:t>
            </a:r>
            <a:endParaRPr lang="es-MX" sz="3200" b="1" dirty="0"/>
          </a:p>
          <a:p>
            <a:r>
              <a:rPr lang="es-MX" sz="3200" b="1" dirty="0"/>
              <a:t>Los resultados de la evaluación integral y de sus componentes serán públicos</a:t>
            </a:r>
            <a:r>
              <a:rPr lang="es-MX" sz="3200" b="1" dirty="0" smtClean="0"/>
              <a:t>.</a:t>
            </a:r>
            <a:endParaRPr lang="es-MX" sz="3200" b="1" dirty="0"/>
          </a:p>
        </p:txBody>
      </p:sp>
    </p:spTree>
    <p:extLst>
      <p:ext uri="{BB962C8B-B14F-4D97-AF65-F5344CB8AC3E}">
        <p14:creationId xmlns:p14="http://schemas.microsoft.com/office/powerpoint/2010/main" val="12991002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val="2753827194"/>
              </p:ext>
            </p:extLst>
          </p:nvPr>
        </p:nvGraphicFramePr>
        <p:xfrm>
          <a:off x="179512" y="188640"/>
          <a:ext cx="8856984" cy="6480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3526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994122"/>
          </a:xfrm>
        </p:spPr>
        <p:txBody>
          <a:bodyPr/>
          <a:lstStyle/>
          <a:p>
            <a:r>
              <a:rPr lang="es-ES" b="1" dirty="0"/>
              <a:t>14.- PONDERACIONES POR COMPONENTES DE </a:t>
            </a:r>
            <a:r>
              <a:rPr lang="es-ES" b="1" dirty="0" smtClean="0"/>
              <a:t>EVALUACION</a:t>
            </a:r>
            <a:endParaRPr lang="es-MX" dirty="0"/>
          </a:p>
        </p:txBody>
      </p:sp>
      <p:sp>
        <p:nvSpPr>
          <p:cNvPr id="3" name="2 Marcador de contenido"/>
          <p:cNvSpPr>
            <a:spLocks noGrp="1"/>
          </p:cNvSpPr>
          <p:nvPr>
            <p:ph sz="quarter" idx="13"/>
          </p:nvPr>
        </p:nvSpPr>
        <p:spPr>
          <a:xfrm>
            <a:off x="251520" y="1412776"/>
            <a:ext cx="8568952" cy="5328592"/>
          </a:xfrm>
        </p:spPr>
        <p:txBody>
          <a:bodyPr>
            <a:noAutofit/>
          </a:bodyPr>
          <a:lstStyle/>
          <a:p>
            <a:r>
              <a:rPr lang="es-MX" sz="3200" b="1" dirty="0"/>
              <a:t>En caso de que el personal académico combine actividades de docencia, investigación y gestión, </a:t>
            </a:r>
            <a:r>
              <a:rPr lang="es-MX" sz="3200" b="1" dirty="0" smtClean="0"/>
              <a:t>la ponderación </a:t>
            </a:r>
            <a:r>
              <a:rPr lang="es-MX" sz="3200" b="1" dirty="0"/>
              <a:t>de la evaluación sobre cada una de las mismas será equivalente al número de </a:t>
            </a:r>
            <a:r>
              <a:rPr lang="es-MX" sz="3200" b="1" dirty="0" smtClean="0"/>
              <a:t>horas de </a:t>
            </a:r>
            <a:r>
              <a:rPr lang="es-MX" sz="3200" b="1" dirty="0"/>
              <a:t>dedicación a cada una de ellas</a:t>
            </a:r>
            <a:r>
              <a:rPr lang="es-MX" sz="3200" b="1" dirty="0" smtClean="0"/>
              <a:t>.</a:t>
            </a:r>
            <a:endParaRPr lang="es-MX" sz="3200" b="1" dirty="0"/>
          </a:p>
          <a:p>
            <a:r>
              <a:rPr lang="es-MX" sz="3200" b="1" dirty="0"/>
              <a:t>La </a:t>
            </a:r>
            <a:r>
              <a:rPr lang="es-MX" sz="3200" b="1" dirty="0" err="1"/>
              <a:t>heteroevaluación</a:t>
            </a:r>
            <a:r>
              <a:rPr lang="es-MX" sz="3200" b="1" dirty="0"/>
              <a:t> para las actividades de dirección o gestión académica será realizada por los representantes ante el consejo directivo de los docentes y estudiantes de cada unidad académica.</a:t>
            </a:r>
          </a:p>
          <a:p>
            <a:endParaRPr lang="es-MX" sz="3200" b="1" dirty="0"/>
          </a:p>
        </p:txBody>
      </p:sp>
    </p:spTree>
    <p:extLst>
      <p:ext uri="{BB962C8B-B14F-4D97-AF65-F5344CB8AC3E}">
        <p14:creationId xmlns:p14="http://schemas.microsoft.com/office/powerpoint/2010/main" val="13985411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1070379.JP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1030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Marcador de contenido"/>
          <p:cNvSpPr txBox="1">
            <a:spLocks/>
          </p:cNvSpPr>
          <p:nvPr/>
        </p:nvSpPr>
        <p:spPr>
          <a:xfrm>
            <a:off x="323528" y="764704"/>
            <a:ext cx="8568952" cy="1008112"/>
          </a:xfrm>
          <a:prstGeom prst="rect">
            <a:avLst/>
          </a:prstGeom>
        </p:spPr>
        <p:txBody>
          <a:bodyPr>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0" indent="0" algn="ctr">
              <a:buFont typeface="Wingdings 2"/>
              <a:buNone/>
            </a:pPr>
            <a:r>
              <a:rPr lang="es-ES" sz="2800" b="1" dirty="0" smtClean="0">
                <a:solidFill>
                  <a:srgbClr val="0070C0"/>
                </a:solidFill>
                <a:effectLst>
                  <a:outerShdw blurRad="38100" dist="38100" dir="2700000" algn="tl">
                    <a:srgbClr val="000000">
                      <a:alpha val="43137"/>
                    </a:srgbClr>
                  </a:outerShdw>
                </a:effectLst>
                <a:latin typeface="Arial Black" pitchFamily="34" charset="0"/>
              </a:rPr>
              <a:t>CON CALIDAD, CALIDEZ Y PERTINENCIA</a:t>
            </a:r>
            <a:br>
              <a:rPr lang="es-ES" sz="2800" b="1" dirty="0" smtClean="0">
                <a:solidFill>
                  <a:srgbClr val="0070C0"/>
                </a:solidFill>
                <a:effectLst>
                  <a:outerShdw blurRad="38100" dist="38100" dir="2700000" algn="tl">
                    <a:srgbClr val="000000">
                      <a:alpha val="43137"/>
                    </a:srgbClr>
                  </a:outerShdw>
                </a:effectLst>
                <a:latin typeface="Arial Black" pitchFamily="34" charset="0"/>
              </a:rPr>
            </a:br>
            <a:r>
              <a:rPr lang="es-ES" sz="2800" b="1" dirty="0" smtClean="0">
                <a:solidFill>
                  <a:srgbClr val="0070C0"/>
                </a:solidFill>
                <a:effectLst>
                  <a:outerShdw blurRad="38100" dist="38100" dir="2700000" algn="tl">
                    <a:srgbClr val="000000">
                      <a:alpha val="43137"/>
                    </a:srgbClr>
                  </a:outerShdw>
                </a:effectLst>
                <a:latin typeface="Arial Black" pitchFamily="34" charset="0"/>
              </a:rPr>
              <a:t>HACIA LA ACREDITACION</a:t>
            </a:r>
            <a:endParaRPr lang="es-ES" sz="2800" b="1" dirty="0" smtClean="0">
              <a:solidFill>
                <a:srgbClr val="0070C0"/>
              </a:solidFill>
              <a:effectLst>
                <a:outerShdw blurRad="38100" dist="38100" dir="2700000" algn="tl">
                  <a:srgbClr val="000000">
                    <a:alpha val="43137"/>
                  </a:srgbClr>
                </a:outerShdw>
              </a:effectLst>
            </a:endParaRPr>
          </a:p>
        </p:txBody>
      </p:sp>
      <p:sp>
        <p:nvSpPr>
          <p:cNvPr id="6" name="5 CuadroTexto"/>
          <p:cNvSpPr txBox="1"/>
          <p:nvPr/>
        </p:nvSpPr>
        <p:spPr>
          <a:xfrm>
            <a:off x="323528" y="6165870"/>
            <a:ext cx="8568952" cy="646331"/>
          </a:xfrm>
          <a:prstGeom prst="rect">
            <a:avLst/>
          </a:prstGeom>
          <a:noFill/>
        </p:spPr>
        <p:txBody>
          <a:bodyPr wrap="square" rtlCol="0">
            <a:spAutoFit/>
          </a:bodyPr>
          <a:lstStyle/>
          <a:p>
            <a:pPr algn="ctr"/>
            <a:r>
              <a:rPr lang="es-E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POR UNA NUEVA UNIVERSIDAD</a:t>
            </a:r>
            <a:endParaRPr lang="es-E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93145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116632"/>
            <a:ext cx="7924800" cy="1301006"/>
          </a:xfrm>
        </p:spPr>
        <p:txBody>
          <a:bodyPr/>
          <a:lstStyle/>
          <a:p>
            <a:r>
              <a:rPr lang="es-ES" b="1" dirty="0"/>
              <a:t>1.- CARACTERISTICAS DE  LOS DOCENTES DE LA </a:t>
            </a:r>
            <a:r>
              <a:rPr lang="es-ES" b="1" dirty="0" smtClean="0"/>
              <a:t>UTMACH</a:t>
            </a:r>
            <a:endParaRPr lang="es-MX" b="1" dirty="0"/>
          </a:p>
        </p:txBody>
      </p:sp>
      <p:sp>
        <p:nvSpPr>
          <p:cNvPr id="3" name="2 Marcador de contenido"/>
          <p:cNvSpPr>
            <a:spLocks noGrp="1"/>
          </p:cNvSpPr>
          <p:nvPr>
            <p:ph sz="quarter" idx="13"/>
          </p:nvPr>
        </p:nvSpPr>
        <p:spPr>
          <a:xfrm>
            <a:off x="251520" y="1484784"/>
            <a:ext cx="8568952" cy="2448272"/>
          </a:xfrm>
        </p:spPr>
        <p:txBody>
          <a:bodyPr/>
          <a:lstStyle/>
          <a:p>
            <a:r>
              <a:rPr lang="es-ES" sz="2800" b="1" dirty="0"/>
              <a:t>Son docentes de la Universidad Técnica de Machala los profesionales que  tienen título Universitario o Politécnico, y grado de Magister o Doctorado (PhD), que han ganado un concurso de méritos y oposición; y, docentes sin relación de dependencia</a:t>
            </a:r>
            <a:r>
              <a:rPr lang="es-ES" sz="2800" b="1" dirty="0" smtClean="0"/>
              <a:t>.</a:t>
            </a:r>
            <a:endParaRPr lang="es-MX" sz="2800" b="1" dirty="0"/>
          </a:p>
        </p:txBody>
      </p:sp>
      <p:pic>
        <p:nvPicPr>
          <p:cNvPr id="6" name="5 Imagen"/>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21818" b="15188"/>
          <a:stretch/>
        </p:blipFill>
        <p:spPr>
          <a:xfrm>
            <a:off x="1691680" y="3756110"/>
            <a:ext cx="6120680" cy="2891767"/>
          </a:xfrm>
          <a:prstGeom prst="rect">
            <a:avLst/>
          </a:prstGeom>
        </p:spPr>
      </p:pic>
    </p:spTree>
    <p:extLst>
      <p:ext uri="{BB962C8B-B14F-4D97-AF65-F5344CB8AC3E}">
        <p14:creationId xmlns:p14="http://schemas.microsoft.com/office/powerpoint/2010/main" val="890984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922114"/>
          </a:xfrm>
        </p:spPr>
        <p:txBody>
          <a:bodyPr/>
          <a:lstStyle/>
          <a:p>
            <a:r>
              <a:rPr lang="es-ES" b="1" dirty="0"/>
              <a:t>2.- DEL DESEMPEÑO DOCENTE </a:t>
            </a:r>
            <a:endParaRPr lang="es-MX" dirty="0"/>
          </a:p>
        </p:txBody>
      </p:sp>
      <p:sp>
        <p:nvSpPr>
          <p:cNvPr id="3" name="2 Marcador de contenido"/>
          <p:cNvSpPr>
            <a:spLocks noGrp="1"/>
          </p:cNvSpPr>
          <p:nvPr>
            <p:ph sz="quarter" idx="13"/>
          </p:nvPr>
        </p:nvSpPr>
        <p:spPr>
          <a:xfrm>
            <a:off x="251520" y="1340768"/>
            <a:ext cx="8640960" cy="4968552"/>
          </a:xfrm>
        </p:spPr>
        <p:txBody>
          <a:bodyPr>
            <a:noAutofit/>
          </a:bodyPr>
          <a:lstStyle/>
          <a:p>
            <a:r>
              <a:rPr lang="es-ES" sz="2400" b="1" dirty="0"/>
              <a:t>La Institución concibe el desempeño docente  como el quehacer profesional de planificación, ejecución y evaluación del proceso educativo y la calidad de relación y comunicación que logre en el grupo clase, lo cual se expresa en logros de aprendizajes significativos, el desarrollo del pensamiento, crítico, reflexivo y propositivo de los estudiantes, a través de la investigación formativa,  y la validación del conocimiento, en la práctica. En su relación con la institución educativa, debe evidenciar un fuerte compromiso institucional y un alto sentido de colaboración y participación en los equipos de trabajo interdisciplinarios, constituidos para el desarrollo integral del estudiante con responsabilidad y ética a él encomendada</a:t>
            </a:r>
            <a:r>
              <a:rPr lang="es-ES" sz="2400" b="1" dirty="0" smtClean="0"/>
              <a:t>.</a:t>
            </a:r>
            <a:endParaRPr lang="es-MX" sz="2400" b="1" dirty="0"/>
          </a:p>
        </p:txBody>
      </p:sp>
    </p:spTree>
    <p:extLst>
      <p:ext uri="{BB962C8B-B14F-4D97-AF65-F5344CB8AC3E}">
        <p14:creationId xmlns:p14="http://schemas.microsoft.com/office/powerpoint/2010/main" val="2441953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3.- DE LA EVALUACIÓN DEL DESEMPEÑO </a:t>
            </a:r>
            <a:r>
              <a:rPr lang="es-ES" b="1" dirty="0" smtClean="0"/>
              <a:t>DOCENTE</a:t>
            </a:r>
            <a:endParaRPr lang="es-MX" b="1" dirty="0"/>
          </a:p>
        </p:txBody>
      </p:sp>
      <p:sp>
        <p:nvSpPr>
          <p:cNvPr id="3" name="2 Marcador de contenido"/>
          <p:cNvSpPr>
            <a:spLocks noGrp="1"/>
          </p:cNvSpPr>
          <p:nvPr>
            <p:ph sz="quarter" idx="13"/>
          </p:nvPr>
        </p:nvSpPr>
        <p:spPr>
          <a:xfrm>
            <a:off x="251520" y="2060848"/>
            <a:ext cx="8496944" cy="3654152"/>
          </a:xfrm>
        </p:spPr>
        <p:txBody>
          <a:bodyPr>
            <a:normAutofit/>
          </a:bodyPr>
          <a:lstStyle/>
          <a:p>
            <a:r>
              <a:rPr lang="es-ES" sz="2800" b="1" dirty="0"/>
              <a:t>La evaluación del desempeño docente, es un proceso, cognitivo, técnico-metodológico y axiológico, es además un proceso, formativo y </a:t>
            </a:r>
            <a:r>
              <a:rPr lang="es-ES" sz="2800" b="1" dirty="0" err="1"/>
              <a:t>sumativo</a:t>
            </a:r>
            <a:r>
              <a:rPr lang="es-ES" sz="2800" b="1" dirty="0"/>
              <a:t> a la vez, de construcción de conocimientos a partir de su desempeño, con el objetivo de provocar cambios en ellos, desde la consideración axiológica de lo deseable, lo valioso y el deber ser, para posibilitar su avance  profesional. </a:t>
            </a:r>
            <a:endParaRPr lang="es-MX" sz="2800" b="1" dirty="0"/>
          </a:p>
        </p:txBody>
      </p:sp>
    </p:spTree>
    <p:extLst>
      <p:ext uri="{BB962C8B-B14F-4D97-AF65-F5344CB8AC3E}">
        <p14:creationId xmlns:p14="http://schemas.microsoft.com/office/powerpoint/2010/main" val="1223713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4.-ÁMBITOS DEL TRABAJO Y  DESEMPEÑO </a:t>
            </a:r>
            <a:r>
              <a:rPr lang="es-ES" b="1" dirty="0" smtClean="0"/>
              <a:t>ACADÉMICO</a:t>
            </a:r>
            <a:endParaRPr lang="es-MX" dirty="0"/>
          </a:p>
        </p:txBody>
      </p:sp>
      <p:sp>
        <p:nvSpPr>
          <p:cNvPr id="3" name="2 Marcador de contenido"/>
          <p:cNvSpPr>
            <a:spLocks noGrp="1"/>
          </p:cNvSpPr>
          <p:nvPr>
            <p:ph sz="quarter" idx="13"/>
          </p:nvPr>
        </p:nvSpPr>
        <p:spPr>
          <a:xfrm>
            <a:off x="323528" y="1600200"/>
            <a:ext cx="8568952" cy="4114800"/>
          </a:xfrm>
        </p:spPr>
        <p:txBody>
          <a:bodyPr>
            <a:normAutofit lnSpcReduction="10000"/>
          </a:bodyPr>
          <a:lstStyle/>
          <a:p>
            <a:r>
              <a:rPr lang="es-ES" sz="2800" b="1" dirty="0"/>
              <a:t>Los ámbitos del trabajo y desempeño académico de los docentes de la Universidad que serán objeto de la evaluación, en concordancia con sus funciones, las funciones específicas por él desempeñadas y de este  Instructivo de Evaluación del Desempeño Docente, son las siguientes</a:t>
            </a:r>
            <a:r>
              <a:rPr lang="es-ES" sz="2800" b="1" dirty="0" smtClean="0"/>
              <a:t>:</a:t>
            </a:r>
          </a:p>
          <a:p>
            <a:r>
              <a:rPr lang="es-ES" sz="2800" b="1" dirty="0" smtClean="0"/>
              <a:t>DOCENCIA</a:t>
            </a:r>
          </a:p>
          <a:p>
            <a:r>
              <a:rPr lang="es-ES" sz="2800" b="1" dirty="0" smtClean="0"/>
              <a:t>INVESTIGACION GENERATIVA</a:t>
            </a:r>
          </a:p>
          <a:p>
            <a:r>
              <a:rPr lang="es-ES" sz="2800" b="1" dirty="0" smtClean="0"/>
              <a:t>GESTION ACADEMICA</a:t>
            </a:r>
            <a:endParaRPr lang="es-MX" sz="2800" b="1" dirty="0"/>
          </a:p>
          <a:p>
            <a:endParaRPr lang="es-MX" dirty="0"/>
          </a:p>
        </p:txBody>
      </p:sp>
    </p:spTree>
    <p:extLst>
      <p:ext uri="{BB962C8B-B14F-4D97-AF65-F5344CB8AC3E}">
        <p14:creationId xmlns:p14="http://schemas.microsoft.com/office/powerpoint/2010/main" val="1885128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994122"/>
          </a:xfrm>
        </p:spPr>
        <p:txBody>
          <a:bodyPr/>
          <a:lstStyle/>
          <a:p>
            <a:r>
              <a:rPr lang="es-ES" b="1" dirty="0"/>
              <a:t>5</a:t>
            </a:r>
            <a:r>
              <a:rPr lang="es-ES" b="1" dirty="0" smtClean="0"/>
              <a:t>.-</a:t>
            </a:r>
            <a:r>
              <a:rPr lang="es-ES" b="1" dirty="0"/>
              <a:t>ÁMBITOS DEL TRABAJO Y  DESEMPEÑO </a:t>
            </a:r>
            <a:r>
              <a:rPr lang="es-ES" b="1" dirty="0" smtClean="0"/>
              <a:t>ACADÉMICO  (DOCENCIA aRt.6 </a:t>
            </a:r>
            <a:r>
              <a:rPr lang="es-ES" b="1" dirty="0" err="1" smtClean="0"/>
              <a:t>rcepises</a:t>
            </a:r>
            <a:r>
              <a:rPr lang="es-ES" b="1" dirty="0" smtClean="0"/>
              <a:t>)</a:t>
            </a:r>
            <a:endParaRPr lang="es-MX" dirty="0"/>
          </a:p>
        </p:txBody>
      </p:sp>
      <p:sp>
        <p:nvSpPr>
          <p:cNvPr id="3" name="2 Marcador de contenido"/>
          <p:cNvSpPr>
            <a:spLocks noGrp="1"/>
          </p:cNvSpPr>
          <p:nvPr>
            <p:ph sz="quarter" idx="13"/>
          </p:nvPr>
        </p:nvSpPr>
        <p:spPr>
          <a:xfrm>
            <a:off x="179512" y="1412776"/>
            <a:ext cx="8784976" cy="5328592"/>
          </a:xfrm>
        </p:spPr>
        <p:txBody>
          <a:bodyPr>
            <a:noAutofit/>
          </a:bodyPr>
          <a:lstStyle/>
          <a:p>
            <a:r>
              <a:rPr lang="es-MX" sz="2000" b="1" dirty="0">
                <a:latin typeface="Arial" pitchFamily="34" charset="0"/>
                <a:cs typeface="Arial" pitchFamily="34" charset="0"/>
              </a:rPr>
              <a:t>1. Impartición de clases presenciales, virtuales o en línea, de carácter teórico o práctico, en </a:t>
            </a:r>
            <a:r>
              <a:rPr lang="es-MX" sz="2000" b="1" dirty="0" smtClean="0">
                <a:latin typeface="Arial" pitchFamily="34" charset="0"/>
                <a:cs typeface="Arial" pitchFamily="34" charset="0"/>
              </a:rPr>
              <a:t>la institución </a:t>
            </a:r>
            <a:r>
              <a:rPr lang="es-MX" sz="2000" b="1" dirty="0">
                <a:latin typeface="Arial" pitchFamily="34" charset="0"/>
                <a:cs typeface="Arial" pitchFamily="34" charset="0"/>
              </a:rPr>
              <a:t>o fuera de ella, bajo responsabilidad y dirección de la misma;</a:t>
            </a:r>
          </a:p>
          <a:p>
            <a:r>
              <a:rPr lang="es-MX" sz="2000" b="1" dirty="0">
                <a:latin typeface="Arial" pitchFamily="34" charset="0"/>
                <a:cs typeface="Arial" pitchFamily="34" charset="0"/>
              </a:rPr>
              <a:t>2. Preparación y actualización de clases, seminarios, talleres, entre otros;</a:t>
            </a:r>
          </a:p>
          <a:p>
            <a:r>
              <a:rPr lang="es-MX" sz="2000" b="1" dirty="0">
                <a:latin typeface="Arial" pitchFamily="34" charset="0"/>
                <a:cs typeface="Arial" pitchFamily="34" charset="0"/>
              </a:rPr>
              <a:t>3. Diseño y elaboración de libros, material didáctico, guías docentes o syllabus;</a:t>
            </a:r>
          </a:p>
          <a:p>
            <a:r>
              <a:rPr lang="es-MX" sz="2000" b="1" dirty="0">
                <a:latin typeface="Arial" pitchFamily="34" charset="0"/>
                <a:cs typeface="Arial" pitchFamily="34" charset="0"/>
              </a:rPr>
              <a:t>4. Orientación y acompañamiento a través de tutorías presenciales o virtuales, individuales </a:t>
            </a:r>
            <a:r>
              <a:rPr lang="es-MX" sz="2000" b="1" dirty="0" smtClean="0">
                <a:latin typeface="Arial" pitchFamily="34" charset="0"/>
                <a:cs typeface="Arial" pitchFamily="34" charset="0"/>
              </a:rPr>
              <a:t>o grupales</a:t>
            </a:r>
            <a:r>
              <a:rPr lang="es-MX" sz="2000" b="1" dirty="0">
                <a:latin typeface="Arial" pitchFamily="34" charset="0"/>
                <a:cs typeface="Arial" pitchFamily="34" charset="0"/>
              </a:rPr>
              <a:t>;</a:t>
            </a:r>
          </a:p>
          <a:p>
            <a:r>
              <a:rPr lang="es-MX" sz="2000" b="1" dirty="0">
                <a:latin typeface="Arial" pitchFamily="34" charset="0"/>
                <a:cs typeface="Arial" pitchFamily="34" charset="0"/>
              </a:rPr>
              <a:t>5. Visitas de campo y docencia en servicio;</a:t>
            </a:r>
          </a:p>
          <a:p>
            <a:r>
              <a:rPr lang="es-MX" sz="2000" b="1" dirty="0">
                <a:latin typeface="Arial" pitchFamily="34" charset="0"/>
                <a:cs typeface="Arial" pitchFamily="34" charset="0"/>
              </a:rPr>
              <a:t>6. Dirección, seguimiento y evaluación de prácticas y pasantías profesionales;</a:t>
            </a:r>
          </a:p>
          <a:p>
            <a:r>
              <a:rPr lang="es-MX" sz="2000" b="1" dirty="0">
                <a:latin typeface="Arial" pitchFamily="34" charset="0"/>
                <a:cs typeface="Arial" pitchFamily="34" charset="0"/>
              </a:rPr>
              <a:t>7. Preparación, elaboración, aplicación y calificación de exámenes, trabajos y prácticas</a:t>
            </a:r>
            <a:r>
              <a:rPr lang="es-MX" sz="2000" b="1" dirty="0" smtClean="0">
                <a:latin typeface="Arial" pitchFamily="34" charset="0"/>
                <a:cs typeface="Arial" pitchFamily="34" charset="0"/>
              </a:rPr>
              <a:t>;</a:t>
            </a:r>
            <a:endParaRPr lang="es-MX" sz="2000" b="1" dirty="0">
              <a:latin typeface="Arial" pitchFamily="34" charset="0"/>
              <a:cs typeface="Arial" pitchFamily="34" charset="0"/>
            </a:endParaRPr>
          </a:p>
        </p:txBody>
      </p:sp>
    </p:spTree>
    <p:extLst>
      <p:ext uri="{BB962C8B-B14F-4D97-AF65-F5344CB8AC3E}">
        <p14:creationId xmlns:p14="http://schemas.microsoft.com/office/powerpoint/2010/main" val="2879952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994122"/>
          </a:xfrm>
        </p:spPr>
        <p:txBody>
          <a:bodyPr/>
          <a:lstStyle/>
          <a:p>
            <a:r>
              <a:rPr lang="es-ES" b="1" dirty="0"/>
              <a:t>5</a:t>
            </a:r>
            <a:r>
              <a:rPr lang="es-ES" b="1" dirty="0" smtClean="0"/>
              <a:t>.-</a:t>
            </a:r>
            <a:r>
              <a:rPr lang="es-ES" b="1" dirty="0"/>
              <a:t>ÁMBITOS DEL TRABAJO Y  DESEMPEÑO </a:t>
            </a:r>
            <a:r>
              <a:rPr lang="es-ES" b="1" dirty="0" smtClean="0"/>
              <a:t>ACADÉMICO  (DOCENCIA art. 6 </a:t>
            </a:r>
            <a:r>
              <a:rPr lang="es-ES" b="1" dirty="0" err="1" smtClean="0"/>
              <a:t>rcepises</a:t>
            </a:r>
            <a:r>
              <a:rPr lang="es-ES" b="1" dirty="0" smtClean="0"/>
              <a:t>)</a:t>
            </a:r>
            <a:endParaRPr lang="es-MX" dirty="0"/>
          </a:p>
        </p:txBody>
      </p:sp>
      <p:sp>
        <p:nvSpPr>
          <p:cNvPr id="3" name="2 Marcador de contenido"/>
          <p:cNvSpPr>
            <a:spLocks noGrp="1"/>
          </p:cNvSpPr>
          <p:nvPr>
            <p:ph sz="quarter" idx="13"/>
          </p:nvPr>
        </p:nvSpPr>
        <p:spPr>
          <a:xfrm>
            <a:off x="179512" y="1340768"/>
            <a:ext cx="8784976" cy="5400600"/>
          </a:xfrm>
        </p:spPr>
        <p:txBody>
          <a:bodyPr>
            <a:noAutofit/>
          </a:bodyPr>
          <a:lstStyle/>
          <a:p>
            <a:r>
              <a:rPr lang="es-MX" sz="2000" b="1" dirty="0" smtClean="0">
                <a:latin typeface="Arial" pitchFamily="34" charset="0"/>
                <a:cs typeface="Arial" pitchFamily="34" charset="0"/>
              </a:rPr>
              <a:t>8</a:t>
            </a:r>
            <a:r>
              <a:rPr lang="es-MX" sz="2000" b="1" dirty="0">
                <a:latin typeface="Arial" pitchFamily="34" charset="0"/>
                <a:cs typeface="Arial" pitchFamily="34" charset="0"/>
              </a:rPr>
              <a:t>. Dirección y tutoría de trabajos para la obtención del título, con excepción de tesis </a:t>
            </a:r>
            <a:r>
              <a:rPr lang="es-MX" sz="2000" b="1" dirty="0" smtClean="0">
                <a:latin typeface="Arial" pitchFamily="34" charset="0"/>
                <a:cs typeface="Arial" pitchFamily="34" charset="0"/>
              </a:rPr>
              <a:t>doctorales o </a:t>
            </a:r>
            <a:r>
              <a:rPr lang="es-MX" sz="2000" b="1" dirty="0">
                <a:latin typeface="Arial" pitchFamily="34" charset="0"/>
                <a:cs typeface="Arial" pitchFamily="34" charset="0"/>
              </a:rPr>
              <a:t>de maestrías de investigación;</a:t>
            </a:r>
          </a:p>
          <a:p>
            <a:r>
              <a:rPr lang="es-MX" sz="2000" b="1" dirty="0">
                <a:latin typeface="Arial" pitchFamily="34" charset="0"/>
                <a:cs typeface="Arial" pitchFamily="34" charset="0"/>
              </a:rPr>
              <a:t>9. Dirección y participación de proyectos de experimentación e innovación docente;</a:t>
            </a:r>
          </a:p>
          <a:p>
            <a:r>
              <a:rPr lang="es-MX" sz="2000" b="1" dirty="0">
                <a:latin typeface="Arial" pitchFamily="34" charset="0"/>
                <a:cs typeface="Arial" pitchFamily="34" charset="0"/>
              </a:rPr>
              <a:t>10. Diseño e impartición de cursos de educación continua o de capacitación y actualización;</a:t>
            </a:r>
          </a:p>
          <a:p>
            <a:r>
              <a:rPr lang="es-MX" sz="2000" b="1" dirty="0">
                <a:latin typeface="Arial" pitchFamily="34" charset="0"/>
                <a:cs typeface="Arial" pitchFamily="34" charset="0"/>
              </a:rPr>
              <a:t>11. Participación en actividades de proyectos sociales, artísticos, productivos y </a:t>
            </a:r>
            <a:r>
              <a:rPr lang="es-MX" sz="2000" b="1" dirty="0" smtClean="0">
                <a:latin typeface="Arial" pitchFamily="34" charset="0"/>
                <a:cs typeface="Arial" pitchFamily="34" charset="0"/>
              </a:rPr>
              <a:t>empresariales de </a:t>
            </a:r>
            <a:r>
              <a:rPr lang="es-MX" sz="2000" b="1" dirty="0">
                <a:latin typeface="Arial" pitchFamily="34" charset="0"/>
                <a:cs typeface="Arial" pitchFamily="34" charset="0"/>
              </a:rPr>
              <a:t>vinculación con la sociedad articulados a la docencia e innovación educativa;</a:t>
            </a:r>
          </a:p>
          <a:p>
            <a:r>
              <a:rPr lang="es-MX" sz="2000" b="1" dirty="0">
                <a:latin typeface="Arial" pitchFamily="34" charset="0"/>
                <a:cs typeface="Arial" pitchFamily="34" charset="0"/>
              </a:rPr>
              <a:t>12. Participación y organización de colectivos académicos de debate, capacitación </a:t>
            </a:r>
            <a:r>
              <a:rPr lang="es-MX" sz="2000" b="1" dirty="0" smtClean="0">
                <a:latin typeface="Arial" pitchFamily="34" charset="0"/>
                <a:cs typeface="Arial" pitchFamily="34" charset="0"/>
              </a:rPr>
              <a:t>o intercambio </a:t>
            </a:r>
            <a:r>
              <a:rPr lang="es-MX" sz="2000" b="1" dirty="0">
                <a:latin typeface="Arial" pitchFamily="34" charset="0"/>
                <a:cs typeface="Arial" pitchFamily="34" charset="0"/>
              </a:rPr>
              <a:t>de experiencias de enseñanza; y,</a:t>
            </a:r>
          </a:p>
          <a:p>
            <a:r>
              <a:rPr lang="es-MX" sz="2000" b="1" dirty="0">
                <a:latin typeface="Arial" pitchFamily="34" charset="0"/>
                <a:cs typeface="Arial" pitchFamily="34" charset="0"/>
              </a:rPr>
              <a:t>13. Uso pedagógico de la investigación y la sistematización como soporte o parte de </a:t>
            </a:r>
            <a:r>
              <a:rPr lang="es-MX" sz="2000" b="1" dirty="0" smtClean="0">
                <a:latin typeface="Arial" pitchFamily="34" charset="0"/>
                <a:cs typeface="Arial" pitchFamily="34" charset="0"/>
              </a:rPr>
              <a:t>la enseñanza</a:t>
            </a:r>
            <a:r>
              <a:rPr lang="es-MX" sz="2000" b="1" dirty="0">
                <a:latin typeface="Arial" pitchFamily="34" charset="0"/>
                <a:cs typeface="Arial" pitchFamily="34" charset="0"/>
              </a:rPr>
              <a:t>.</a:t>
            </a:r>
          </a:p>
        </p:txBody>
      </p:sp>
    </p:spTree>
    <p:extLst>
      <p:ext uri="{BB962C8B-B14F-4D97-AF65-F5344CB8AC3E}">
        <p14:creationId xmlns:p14="http://schemas.microsoft.com/office/powerpoint/2010/main" val="2237150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7924800" cy="994122"/>
          </a:xfrm>
        </p:spPr>
        <p:txBody>
          <a:bodyPr/>
          <a:lstStyle/>
          <a:p>
            <a:r>
              <a:rPr lang="es-ES" b="1" dirty="0"/>
              <a:t>6.- ACTIVIDADES DE INVESTIGACIÓN </a:t>
            </a:r>
            <a:r>
              <a:rPr lang="es-ES" b="1" dirty="0" smtClean="0"/>
              <a:t>GENERATIVA. (art. 7 </a:t>
            </a:r>
            <a:r>
              <a:rPr lang="es-ES" b="1" dirty="0" err="1" smtClean="0"/>
              <a:t>rcepises</a:t>
            </a:r>
            <a:r>
              <a:rPr lang="es-ES" b="1" dirty="0" smtClean="0"/>
              <a:t>)</a:t>
            </a:r>
            <a:endParaRPr lang="es-MX" b="1" dirty="0"/>
          </a:p>
        </p:txBody>
      </p:sp>
      <p:sp>
        <p:nvSpPr>
          <p:cNvPr id="3" name="2 Marcador de contenido"/>
          <p:cNvSpPr>
            <a:spLocks noGrp="1"/>
          </p:cNvSpPr>
          <p:nvPr>
            <p:ph sz="quarter" idx="13"/>
          </p:nvPr>
        </p:nvSpPr>
        <p:spPr>
          <a:xfrm>
            <a:off x="107504" y="1268760"/>
            <a:ext cx="8856984" cy="5256584"/>
          </a:xfrm>
        </p:spPr>
        <p:txBody>
          <a:bodyPr>
            <a:noAutofit/>
          </a:bodyPr>
          <a:lstStyle/>
          <a:p>
            <a:r>
              <a:rPr lang="es-MX" sz="2000" b="1" dirty="0">
                <a:latin typeface="Arial" pitchFamily="34" charset="0"/>
                <a:cs typeface="Arial" pitchFamily="34" charset="0"/>
              </a:rPr>
              <a:t>1. Diseño, dirección y ejecución de proyectos de investigación básica, aplicada, tecnológica </a:t>
            </a:r>
            <a:r>
              <a:rPr lang="es-MX" sz="2000" b="1" dirty="0" smtClean="0">
                <a:latin typeface="Arial" pitchFamily="34" charset="0"/>
                <a:cs typeface="Arial" pitchFamily="34" charset="0"/>
              </a:rPr>
              <a:t>y en </a:t>
            </a:r>
            <a:r>
              <a:rPr lang="es-MX" sz="2000" b="1" dirty="0">
                <a:latin typeface="Arial" pitchFamily="34" charset="0"/>
                <a:cs typeface="Arial" pitchFamily="34" charset="0"/>
              </a:rPr>
              <a:t>artes, que supongan creación, innovación, difusión y transferencia de los </a:t>
            </a:r>
            <a:r>
              <a:rPr lang="es-MX" sz="2000" b="1" dirty="0" smtClean="0">
                <a:latin typeface="Arial" pitchFamily="34" charset="0"/>
                <a:cs typeface="Arial" pitchFamily="34" charset="0"/>
              </a:rPr>
              <a:t>resultados obtenidos</a:t>
            </a:r>
            <a:r>
              <a:rPr lang="es-MX" sz="2000" b="1" dirty="0">
                <a:latin typeface="Arial" pitchFamily="34" charset="0"/>
                <a:cs typeface="Arial" pitchFamily="34" charset="0"/>
              </a:rPr>
              <a:t>;</a:t>
            </a:r>
          </a:p>
          <a:p>
            <a:r>
              <a:rPr lang="es-MX" sz="2000" b="1" dirty="0">
                <a:latin typeface="Arial" pitchFamily="34" charset="0"/>
                <a:cs typeface="Arial" pitchFamily="34" charset="0"/>
              </a:rPr>
              <a:t>2. Realización de investigación para la recuperación, fortalecimiento y potenciación de </a:t>
            </a:r>
            <a:r>
              <a:rPr lang="es-MX" sz="2000" b="1" dirty="0" smtClean="0">
                <a:latin typeface="Arial" pitchFamily="34" charset="0"/>
                <a:cs typeface="Arial" pitchFamily="34" charset="0"/>
              </a:rPr>
              <a:t>los saberes </a:t>
            </a:r>
            <a:r>
              <a:rPr lang="es-MX" sz="2000" b="1" dirty="0">
                <a:latin typeface="Arial" pitchFamily="34" charset="0"/>
                <a:cs typeface="Arial" pitchFamily="34" charset="0"/>
              </a:rPr>
              <a:t>ancestrales;</a:t>
            </a:r>
          </a:p>
          <a:p>
            <a:r>
              <a:rPr lang="es-MX" sz="2000" b="1" dirty="0">
                <a:latin typeface="Arial" pitchFamily="34" charset="0"/>
                <a:cs typeface="Arial" pitchFamily="34" charset="0"/>
              </a:rPr>
              <a:t>3. Diseño, elaboración y puesta en marcha de metodologías, instrumentos, protocolos </a:t>
            </a:r>
            <a:r>
              <a:rPr lang="es-MX" sz="2000" b="1" dirty="0" smtClean="0">
                <a:latin typeface="Arial" pitchFamily="34" charset="0"/>
                <a:cs typeface="Arial" pitchFamily="34" charset="0"/>
              </a:rPr>
              <a:t>o procedimientos </a:t>
            </a:r>
            <a:r>
              <a:rPr lang="es-MX" sz="2000" b="1" dirty="0">
                <a:latin typeface="Arial" pitchFamily="34" charset="0"/>
                <a:cs typeface="Arial" pitchFamily="34" charset="0"/>
              </a:rPr>
              <a:t>operativos o de investigación;</a:t>
            </a:r>
          </a:p>
          <a:p>
            <a:r>
              <a:rPr lang="es-MX" sz="2000" b="1" dirty="0">
                <a:latin typeface="Arial" pitchFamily="34" charset="0"/>
                <a:cs typeface="Arial" pitchFamily="34" charset="0"/>
              </a:rPr>
              <a:t>4. Investigación realizada en laboratorios, centros documentales y demás </a:t>
            </a:r>
            <a:r>
              <a:rPr lang="es-MX" sz="2000" b="1" dirty="0" smtClean="0">
                <a:latin typeface="Arial" pitchFamily="34" charset="0"/>
                <a:cs typeface="Arial" pitchFamily="34" charset="0"/>
              </a:rPr>
              <a:t>instalaciones habilitadas </a:t>
            </a:r>
            <a:r>
              <a:rPr lang="es-MX" sz="2000" b="1" dirty="0">
                <a:latin typeface="Arial" pitchFamily="34" charset="0"/>
                <a:cs typeface="Arial" pitchFamily="34" charset="0"/>
              </a:rPr>
              <a:t>para esta función, así como en entornos sociales y naturales;</a:t>
            </a:r>
          </a:p>
          <a:p>
            <a:r>
              <a:rPr lang="es-MX" sz="2000" b="1" dirty="0">
                <a:latin typeface="Arial" pitchFamily="34" charset="0"/>
                <a:cs typeface="Arial" pitchFamily="34" charset="0"/>
              </a:rPr>
              <a:t>5. Asesoría, tutoría o dirección de tesis doctorales y de maestrías de investigación;</a:t>
            </a:r>
          </a:p>
          <a:p>
            <a:r>
              <a:rPr lang="es-MX" sz="2000" b="1" dirty="0">
                <a:latin typeface="Arial" pitchFamily="34" charset="0"/>
                <a:cs typeface="Arial" pitchFamily="34" charset="0"/>
              </a:rPr>
              <a:t>6. Participación en congresos, seminarios y conferencias para la presentación de avances </a:t>
            </a:r>
            <a:r>
              <a:rPr lang="es-MX" sz="2000" b="1" dirty="0" smtClean="0">
                <a:latin typeface="Arial" pitchFamily="34" charset="0"/>
                <a:cs typeface="Arial" pitchFamily="34" charset="0"/>
              </a:rPr>
              <a:t>y </a:t>
            </a:r>
            <a:r>
              <a:rPr lang="es-MX" sz="2000" b="1" dirty="0" err="1" smtClean="0">
                <a:latin typeface="Arial" pitchFamily="34" charset="0"/>
                <a:cs typeface="Arial" pitchFamily="34" charset="0"/>
              </a:rPr>
              <a:t>esultados</a:t>
            </a:r>
            <a:r>
              <a:rPr lang="es-MX" sz="2000" b="1" dirty="0" smtClean="0">
                <a:latin typeface="Arial" pitchFamily="34" charset="0"/>
                <a:cs typeface="Arial" pitchFamily="34" charset="0"/>
              </a:rPr>
              <a:t> </a:t>
            </a:r>
            <a:r>
              <a:rPr lang="es-MX" sz="2000" b="1" dirty="0">
                <a:latin typeface="Arial" pitchFamily="34" charset="0"/>
                <a:cs typeface="Arial" pitchFamily="34" charset="0"/>
              </a:rPr>
              <a:t>de sus investigaciones</a:t>
            </a:r>
            <a:r>
              <a:rPr lang="es-MX" sz="2000" b="1" dirty="0" smtClean="0">
                <a:latin typeface="Arial" pitchFamily="34" charset="0"/>
                <a:cs typeface="Arial" pitchFamily="34" charset="0"/>
              </a:rPr>
              <a:t>;</a:t>
            </a:r>
            <a:endParaRPr lang="es-MX" sz="2000" b="1" dirty="0">
              <a:latin typeface="Arial" pitchFamily="34" charset="0"/>
              <a:cs typeface="Arial" pitchFamily="34" charset="0"/>
            </a:endParaRPr>
          </a:p>
        </p:txBody>
      </p:sp>
    </p:spTree>
    <p:extLst>
      <p:ext uri="{BB962C8B-B14F-4D97-AF65-F5344CB8AC3E}">
        <p14:creationId xmlns:p14="http://schemas.microsoft.com/office/powerpoint/2010/main" val="4168344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te">
  <a:themeElements>
    <a:clrScheme name="Personalizado 1">
      <a:dk1>
        <a:srgbClr val="D1282E"/>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204</TotalTime>
  <Words>2345</Words>
  <Application>Microsoft Office PowerPoint</Application>
  <PresentationFormat>Presentación en pantalla (4:3)</PresentationFormat>
  <Paragraphs>144</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Horizonte</vt:lpstr>
      <vt:lpstr>INSTRUCTIVO PARA EVALUACION DEL DESEMPEÑO DOCENTE DE LA UNIVERSIDAD TECNICA DE MACHALA 2013</vt:lpstr>
      <vt:lpstr>Antecedentes legales</vt:lpstr>
      <vt:lpstr>1.- CARACTERISTICAS DE  LOS DOCENTES DE LA UTMACH</vt:lpstr>
      <vt:lpstr>2.- DEL DESEMPEÑO DOCENTE </vt:lpstr>
      <vt:lpstr>3.- DE LA EVALUACIÓN DEL DESEMPEÑO DOCENTE</vt:lpstr>
      <vt:lpstr>4.-ÁMBITOS DEL TRABAJO Y  DESEMPEÑO ACADÉMICO</vt:lpstr>
      <vt:lpstr>5.-ÁMBITOS DEL TRABAJO Y  DESEMPEÑO ACADÉMICO  (DOCENCIA aRt.6 rcepises)</vt:lpstr>
      <vt:lpstr>5.-ÁMBITOS DEL TRABAJO Y  DESEMPEÑO ACADÉMICO  (DOCENCIA art. 6 rcepises)</vt:lpstr>
      <vt:lpstr>6.- ACTIVIDADES DE INVESTIGACIÓN GENERATIVA. (art. 7 rcepises)</vt:lpstr>
      <vt:lpstr>6.- ACTIVIDADES DE INVESTIGACIÓN GENERATIVA. (art. 7 rcepises)</vt:lpstr>
      <vt:lpstr>7.- ACTIVIDADES DE direccion o GESTIÓN ACADÉMICA (art. 8 rcepises)</vt:lpstr>
      <vt:lpstr>8.- ACTIVIDADES DE VINCULACIÓN CON LA COLECTIVIDAD. (art. 9 rcepises)</vt:lpstr>
      <vt:lpstr>9.- COMPROMISO INSTITUCIONAL</vt:lpstr>
      <vt:lpstr>10.- PERFIL ACADÉMICO Y COMPETENCIAS ÉTICO – PROFESIONALES.</vt:lpstr>
      <vt:lpstr>11.- METODOLOGÍA PARA LA APLICACIÓN DE LA  EVALUACIÓN  DEL DESEMPEÑO DOCENTE</vt:lpstr>
      <vt:lpstr>12.- PROCESO OPERATIVO PARA LA EVALUACIÓN  DEL DESEMPEÑO DOCENTE</vt:lpstr>
      <vt:lpstr>13.- FASES DEL PROCESO DE EVALUACION</vt:lpstr>
      <vt:lpstr>13.- FASES DEL PROCESO DE EVALUACION</vt:lpstr>
      <vt:lpstr>13.- FASES DEL PROCESO DE EVALUACION tercera fase:</vt:lpstr>
      <vt:lpstr>13.- FASES DEL PROCESO DE EVALUACION cuarta fase:</vt:lpstr>
      <vt:lpstr>13.- FASES DEL PROCESO DE EVALUACION</vt:lpstr>
      <vt:lpstr>14.- PONDERACIONES POR COMPONENTES DE EVALUACION</vt:lpstr>
      <vt:lpstr>Presentación de PowerPoint</vt:lpstr>
      <vt:lpstr>14.- PONDERACIONES POR COMPONENTES DE EVALUACION</vt:lpstr>
      <vt:lpstr>Presentación de PowerPoint</vt:lpstr>
      <vt:lpstr>14.- PONDERACIONES POR COMPONENTES DE EVALUACION</vt:lpstr>
      <vt:lpstr>Presentación de PowerPoint</vt:lpstr>
      <vt:lpstr>14.- PONDERACIONES POR COMPONENTES DE EVALUACION</vt:lpstr>
      <vt:lpstr>Presentación de PowerPoint</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INSTRUCTIVO PARA EVALUACION DEL DESEMPEÑO DOCENTE</dc:title>
  <dc:creator>Luffi</dc:creator>
  <cp:lastModifiedBy>Luffi</cp:lastModifiedBy>
  <cp:revision>18</cp:revision>
  <dcterms:created xsi:type="dcterms:W3CDTF">2013-11-25T13:13:53Z</dcterms:created>
  <dcterms:modified xsi:type="dcterms:W3CDTF">2013-11-25T16:43:06Z</dcterms:modified>
</cp:coreProperties>
</file>